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notesMasterIdLst>
    <p:notesMasterId r:id="rId34"/>
  </p:notesMasterIdLst>
  <p:handoutMasterIdLst>
    <p:handoutMasterId r:id="rId35"/>
  </p:handoutMasterIdLst>
  <p:sldIdLst>
    <p:sldId id="329" r:id="rId2"/>
    <p:sldId id="256" r:id="rId3"/>
    <p:sldId id="305" r:id="rId4"/>
    <p:sldId id="301" r:id="rId5"/>
    <p:sldId id="257" r:id="rId6"/>
    <p:sldId id="258" r:id="rId7"/>
    <p:sldId id="327" r:id="rId8"/>
    <p:sldId id="259" r:id="rId9"/>
    <p:sldId id="260" r:id="rId10"/>
    <p:sldId id="261" r:id="rId11"/>
    <p:sldId id="331" r:id="rId12"/>
    <p:sldId id="262" r:id="rId13"/>
    <p:sldId id="263" r:id="rId14"/>
    <p:sldId id="303" r:id="rId15"/>
    <p:sldId id="264" r:id="rId16"/>
    <p:sldId id="265" r:id="rId17"/>
    <p:sldId id="266" r:id="rId18"/>
    <p:sldId id="269" r:id="rId19"/>
    <p:sldId id="270" r:id="rId20"/>
    <p:sldId id="330" r:id="rId21"/>
    <p:sldId id="328" r:id="rId22"/>
    <p:sldId id="272" r:id="rId23"/>
    <p:sldId id="273" r:id="rId24"/>
    <p:sldId id="274" r:id="rId25"/>
    <p:sldId id="276" r:id="rId26"/>
    <p:sldId id="277" r:id="rId27"/>
    <p:sldId id="278" r:id="rId28"/>
    <p:sldId id="300" r:id="rId29"/>
    <p:sldId id="306" r:id="rId30"/>
    <p:sldId id="304" r:id="rId31"/>
    <p:sldId id="297" r:id="rId32"/>
    <p:sldId id="298" r:id="rId33"/>
  </p:sldIdLst>
  <p:sldSz cx="9906000" cy="6858000" type="A4"/>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me" id="{ABFFB004-E582-47B5-9159-51F21DAFBCB7}">
          <p14:sldIdLst>
            <p14:sldId id="329"/>
            <p14:sldId id="256"/>
            <p14:sldId id="305"/>
            <p14:sldId id="301"/>
          </p14:sldIdLst>
        </p14:section>
        <p14:section name="BANDO" id="{5280B121-6829-48E2-985E-C8B10B666167}">
          <p14:sldIdLst>
            <p14:sldId id="257"/>
            <p14:sldId id="258"/>
            <p14:sldId id="327"/>
          </p14:sldIdLst>
        </p14:section>
        <p14:section name="REGOLAMENTO" id="{0FA55AB6-30F2-4A8E-904A-658A47A39F3B}">
          <p14:sldIdLst>
            <p14:sldId id="259"/>
            <p14:sldId id="260"/>
            <p14:sldId id="261"/>
            <p14:sldId id="331"/>
          </p14:sldIdLst>
        </p14:section>
        <p14:section name="PROGRAMMA" id="{C18B138F-46D1-43B2-9D5D-EB240609D06A}">
          <p14:sldIdLst>
            <p14:sldId id="262"/>
          </p14:sldIdLst>
        </p14:section>
        <p14:section name="Brevi notizie sulla città" id="{1CE1E628-6AB8-4A49-B2C0-BA556D648F50}">
          <p14:sldIdLst>
            <p14:sldId id="263"/>
            <p14:sldId id="303"/>
            <p14:sldId id="264"/>
            <p14:sldId id="265"/>
            <p14:sldId id="266"/>
            <p14:sldId id="269"/>
            <p14:sldId id="270"/>
            <p14:sldId id="330"/>
            <p14:sldId id="328"/>
            <p14:sldId id="272"/>
            <p14:sldId id="273"/>
            <p14:sldId id="274"/>
            <p14:sldId id="276"/>
            <p14:sldId id="277"/>
            <p14:sldId id="278"/>
          </p14:sldIdLst>
        </p14:section>
        <p14:section name="IL TERRITORIO CIRCOSTANTE" id="{F725CD81-75D4-490C-A185-61BF30FBD93A}">
          <p14:sldIdLst>
            <p14:sldId id="300"/>
            <p14:sldId id="306"/>
            <p14:sldId id="304"/>
            <p14:sldId id="297"/>
            <p14:sldId id="298"/>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37DD00"/>
    <a:srgbClr val="FFFF66"/>
    <a:srgbClr val="A3A14F"/>
    <a:srgbClr val="B7B56B"/>
    <a:srgbClr val="FFE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1829" autoAdjust="0"/>
  </p:normalViewPr>
  <p:slideViewPr>
    <p:cSldViewPr>
      <p:cViewPr varScale="1">
        <p:scale>
          <a:sx n="79" d="100"/>
          <a:sy n="79" d="100"/>
        </p:scale>
        <p:origin x="1454" y="77"/>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532"/>
    </p:cViewPr>
  </p:sorterViewPr>
  <p:notesViewPr>
    <p:cSldViewPr>
      <p:cViewPr>
        <p:scale>
          <a:sx n="124" d="100"/>
          <a:sy n="124" d="100"/>
        </p:scale>
        <p:origin x="-1374" y="93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9CAFCD-2617-481C-9650-DC101B0611AA}" type="datetimeFigureOut">
              <a:rPr lang="it-IT" smtClean="0"/>
              <a:t>02/12/2021</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B40DDE-6DF1-421E-91C4-781B3A90A148}" type="slidenum">
              <a:rPr lang="it-IT" smtClean="0"/>
              <a:t>‹N›</a:t>
            </a:fld>
            <a:endParaRPr lang="it-IT"/>
          </a:p>
        </p:txBody>
      </p:sp>
    </p:spTree>
    <p:extLst>
      <p:ext uri="{BB962C8B-B14F-4D97-AF65-F5344CB8AC3E}">
        <p14:creationId xmlns:p14="http://schemas.microsoft.com/office/powerpoint/2010/main" val="2226013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FDB175-D034-4EA5-84C6-C29A14FB17E6}" type="datetimeFigureOut">
              <a:rPr lang="it-IT" smtClean="0"/>
              <a:t>02/12/2021</a:t>
            </a:fld>
            <a:endParaRPr lang="it-IT" dirty="0"/>
          </a:p>
        </p:txBody>
      </p:sp>
      <p:sp>
        <p:nvSpPr>
          <p:cNvPr id="4" name="Segnaposto immagine diapositiva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190A0D-0AE4-4765-970E-9F58629E2165}" type="slidenum">
              <a:rPr lang="it-IT" smtClean="0"/>
              <a:t>‹N›</a:t>
            </a:fld>
            <a:endParaRPr lang="it-IT" dirty="0"/>
          </a:p>
        </p:txBody>
      </p:sp>
    </p:spTree>
    <p:extLst>
      <p:ext uri="{BB962C8B-B14F-4D97-AF65-F5344CB8AC3E}">
        <p14:creationId xmlns:p14="http://schemas.microsoft.com/office/powerpoint/2010/main" val="215651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it.wikipedia.org/wiki/Italia" TargetMode="External"/><Relationship Id="rId13" Type="http://schemas.openxmlformats.org/officeDocument/2006/relationships/hyperlink" Target="https://it.wikipedia.org/wiki/1646" TargetMode="External"/><Relationship Id="rId18" Type="http://schemas.openxmlformats.org/officeDocument/2006/relationships/hyperlink" Target="https://it.wikipedia.org/wiki/Glottoteta" TargetMode="External"/><Relationship Id="rId3" Type="http://schemas.openxmlformats.org/officeDocument/2006/relationships/hyperlink" Target="https://it.wikipedia.org/wiki/Genova" TargetMode="External"/><Relationship Id="rId21" Type="http://schemas.openxmlformats.org/officeDocument/2006/relationships/hyperlink" Target="https://it.wikipedia.org/wiki/Storico" TargetMode="External"/><Relationship Id="rId7" Type="http://schemas.openxmlformats.org/officeDocument/2006/relationships/hyperlink" Target="https://it.wikipedia.org/wiki/Politico" TargetMode="External"/><Relationship Id="rId12" Type="http://schemas.openxmlformats.org/officeDocument/2006/relationships/hyperlink" Target="https://it.wikipedia.org/wiki/Udine" TargetMode="External"/><Relationship Id="rId17" Type="http://schemas.openxmlformats.org/officeDocument/2006/relationships/hyperlink" Target="https://it.wikipedia.org/wiki/Logica" TargetMode="External"/><Relationship Id="rId25" Type="http://schemas.openxmlformats.org/officeDocument/2006/relationships/hyperlink" Target="https://it.wikipedia.org/wiki/Neuroinformatica" TargetMode="External"/><Relationship Id="rId2" Type="http://schemas.openxmlformats.org/officeDocument/2006/relationships/slide" Target="../slides/slide5.xml"/><Relationship Id="rId16" Type="http://schemas.openxmlformats.org/officeDocument/2006/relationships/hyperlink" Target="https://it.wikipedia.org/wiki/Scienziato" TargetMode="External"/><Relationship Id="rId20" Type="http://schemas.openxmlformats.org/officeDocument/2006/relationships/hyperlink" Target="https://it.wikipedia.org/wiki/Giurista" TargetMode="External"/><Relationship Id="rId1" Type="http://schemas.openxmlformats.org/officeDocument/2006/relationships/notesMaster" Target="../notesMasters/notesMaster1.xml"/><Relationship Id="rId6" Type="http://schemas.openxmlformats.org/officeDocument/2006/relationships/hyperlink" Target="https://it.wikipedia.org/wiki/Matematico" TargetMode="External"/><Relationship Id="rId11" Type="http://schemas.openxmlformats.org/officeDocument/2006/relationships/hyperlink" Target="https://it.wikipedia.org/wiki/Sindaco" TargetMode="External"/><Relationship Id="rId24" Type="http://schemas.openxmlformats.org/officeDocument/2006/relationships/hyperlink" Target="https://it.wikipedia.org/wiki/Informatica" TargetMode="External"/><Relationship Id="rId5" Type="http://schemas.openxmlformats.org/officeDocument/2006/relationships/hyperlink" Target="https://it.wikipedia.org/wiki/1958" TargetMode="External"/><Relationship Id="rId15" Type="http://schemas.openxmlformats.org/officeDocument/2006/relationships/hyperlink" Target="https://it.wikipedia.org/wiki/Filosofo" TargetMode="External"/><Relationship Id="rId23" Type="http://schemas.openxmlformats.org/officeDocument/2006/relationships/hyperlink" Target="https://it.wikipedia.org/wiki/Germania" TargetMode="External"/><Relationship Id="rId10" Type="http://schemas.openxmlformats.org/officeDocument/2006/relationships/hyperlink" Target="https://it.wikipedia.org/wiki/Universit%C3%A0_di_Udine" TargetMode="External"/><Relationship Id="rId19" Type="http://schemas.openxmlformats.org/officeDocument/2006/relationships/hyperlink" Target="https://it.wikipedia.org/wiki/Diplomatico" TargetMode="External"/><Relationship Id="rId4" Type="http://schemas.openxmlformats.org/officeDocument/2006/relationships/hyperlink" Target="https://it.wikipedia.org/wiki/20_agosto" TargetMode="External"/><Relationship Id="rId9" Type="http://schemas.openxmlformats.org/officeDocument/2006/relationships/hyperlink" Target="https://it.wikipedia.org/wiki/Rettore_(universit%C3%A0)" TargetMode="External"/><Relationship Id="rId14" Type="http://schemas.openxmlformats.org/officeDocument/2006/relationships/hyperlink" Target="https://it.wikipedia.org/wiki/1716" TargetMode="External"/><Relationship Id="rId22" Type="http://schemas.openxmlformats.org/officeDocument/2006/relationships/hyperlink" Target="https://it.wikipedia.org/wiki/Magistrato"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2190A0D-0AE4-4765-970E-9F58629E2165}" type="slidenum">
              <a:rPr lang="it-IT" smtClean="0"/>
              <a:t>1</a:t>
            </a:fld>
            <a:endParaRPr lang="it-IT" dirty="0"/>
          </a:p>
        </p:txBody>
      </p:sp>
    </p:spTree>
    <p:extLst>
      <p:ext uri="{BB962C8B-B14F-4D97-AF65-F5344CB8AC3E}">
        <p14:creationId xmlns:p14="http://schemas.microsoft.com/office/powerpoint/2010/main" val="2457661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190A0D-0AE4-4765-970E-9F58629E2165}" type="slidenum">
              <a:rPr lang="it-IT" smtClean="0"/>
              <a:t>21</a:t>
            </a:fld>
            <a:endParaRPr lang="it-IT" dirty="0"/>
          </a:p>
        </p:txBody>
      </p:sp>
    </p:spTree>
    <p:extLst>
      <p:ext uri="{BB962C8B-B14F-4D97-AF65-F5344CB8AC3E}">
        <p14:creationId xmlns:p14="http://schemas.microsoft.com/office/powerpoint/2010/main" val="2522066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2190A0D-0AE4-4765-970E-9F58629E2165}" type="slidenum">
              <a:rPr lang="it-IT" smtClean="0"/>
              <a:t>23</a:t>
            </a:fld>
            <a:endParaRPr lang="it-IT" dirty="0"/>
          </a:p>
        </p:txBody>
      </p:sp>
    </p:spTree>
    <p:extLst>
      <p:ext uri="{BB962C8B-B14F-4D97-AF65-F5344CB8AC3E}">
        <p14:creationId xmlns:p14="http://schemas.microsoft.com/office/powerpoint/2010/main" val="2982728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E48C42F-C6AF-4F27-960C-9D441EE1EE70}" type="slidenum">
              <a:rPr lang="it-IT" smtClean="0"/>
              <a:t>25</a:t>
            </a:fld>
            <a:endParaRPr lang="it-IT"/>
          </a:p>
        </p:txBody>
      </p:sp>
    </p:spTree>
    <p:extLst>
      <p:ext uri="{BB962C8B-B14F-4D97-AF65-F5344CB8AC3E}">
        <p14:creationId xmlns:p14="http://schemas.microsoft.com/office/powerpoint/2010/main" val="2035518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190A0D-0AE4-4765-970E-9F58629E2165}" type="slidenum">
              <a:rPr lang="it-IT" smtClean="0"/>
              <a:t>28</a:t>
            </a:fld>
            <a:endParaRPr lang="it-IT" dirty="0"/>
          </a:p>
        </p:txBody>
      </p:sp>
    </p:spTree>
    <p:extLst>
      <p:ext uri="{BB962C8B-B14F-4D97-AF65-F5344CB8AC3E}">
        <p14:creationId xmlns:p14="http://schemas.microsoft.com/office/powerpoint/2010/main" val="3549570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I Sassi, il centro storico, le chiese rupestri, il Parco della Murgia Materana sono luoghi che si fondono continuamente e svelano l’evoluzione storica di Matera</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a:t>I Sassi di Matera, Patrimonio Mondiale UNESCO dal 1993, sono un luogo unico e dal fascino straordinario che testimoniano come l’uomo abbia vissuto per millenni in un ambiente fiabesco.</a:t>
            </a:r>
          </a:p>
          <a:p>
            <a:endParaRPr lang="it-IT" dirty="0"/>
          </a:p>
        </p:txBody>
      </p:sp>
      <p:sp>
        <p:nvSpPr>
          <p:cNvPr id="4" name="Segnaposto numero diapositiva 3"/>
          <p:cNvSpPr>
            <a:spLocks noGrp="1"/>
          </p:cNvSpPr>
          <p:nvPr>
            <p:ph type="sldNum" sz="quarter" idx="10"/>
          </p:nvPr>
        </p:nvSpPr>
        <p:spPr/>
        <p:txBody>
          <a:bodyPr/>
          <a:lstStyle/>
          <a:p>
            <a:fld id="{B2190A0D-0AE4-4765-970E-9F58629E2165}" type="slidenum">
              <a:rPr lang="it-IT" smtClean="0"/>
              <a:t>29</a:t>
            </a:fld>
            <a:endParaRPr lang="it-IT" dirty="0"/>
          </a:p>
        </p:txBody>
      </p:sp>
    </p:spTree>
    <p:extLst>
      <p:ext uri="{BB962C8B-B14F-4D97-AF65-F5344CB8AC3E}">
        <p14:creationId xmlns:p14="http://schemas.microsoft.com/office/powerpoint/2010/main" val="4097947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190A0D-0AE4-4765-970E-9F58629E2165}" type="slidenum">
              <a:rPr lang="it-IT" smtClean="0"/>
              <a:t>32</a:t>
            </a:fld>
            <a:endParaRPr lang="it-IT" dirty="0"/>
          </a:p>
        </p:txBody>
      </p:sp>
    </p:spTree>
    <p:extLst>
      <p:ext uri="{BB962C8B-B14F-4D97-AF65-F5344CB8AC3E}">
        <p14:creationId xmlns:p14="http://schemas.microsoft.com/office/powerpoint/2010/main" val="354957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190A0D-0AE4-4765-970E-9F58629E2165}" type="slidenum">
              <a:rPr lang="it-IT" smtClean="0"/>
              <a:t>2</a:t>
            </a:fld>
            <a:endParaRPr lang="it-IT" dirty="0"/>
          </a:p>
        </p:txBody>
      </p:sp>
    </p:spTree>
    <p:extLst>
      <p:ext uri="{BB962C8B-B14F-4D97-AF65-F5344CB8AC3E}">
        <p14:creationId xmlns:p14="http://schemas.microsoft.com/office/powerpoint/2010/main" val="3549570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pPr marL="0" lvl="0" indent="0">
              <a:buNone/>
            </a:pPr>
            <a:r>
              <a:rPr lang="it-IT" sz="1000" b="1" dirty="0">
                <a:latin typeface="Arial" pitchFamily="34" charset="0"/>
                <a:ea typeface="Calibri"/>
                <a:cs typeface="Arial" pitchFamily="34" charset="0"/>
              </a:rPr>
              <a:t>Furio </a:t>
            </a:r>
            <a:r>
              <a:rPr lang="it-IT" sz="1000" b="1" dirty="0" err="1">
                <a:latin typeface="Arial" pitchFamily="34" charset="0"/>
                <a:ea typeface="Calibri"/>
                <a:cs typeface="Arial" pitchFamily="34" charset="0"/>
              </a:rPr>
              <a:t>Honsell</a:t>
            </a:r>
            <a:r>
              <a:rPr lang="it-IT" sz="1000" dirty="0">
                <a:latin typeface="Arial" pitchFamily="34" charset="0"/>
                <a:ea typeface="Calibri"/>
                <a:cs typeface="Arial" pitchFamily="34" charset="0"/>
              </a:rPr>
              <a:t> (</a:t>
            </a:r>
            <a:r>
              <a:rPr lang="it-IT" sz="1000" dirty="0">
                <a:latin typeface="Arial" pitchFamily="34" charset="0"/>
                <a:ea typeface="Calibri"/>
                <a:cs typeface="Arial" pitchFamily="34" charset="0"/>
                <a:hlinkClick r:id="rId3" tooltip="Genova"/>
              </a:rPr>
              <a:t>Genova</a:t>
            </a:r>
            <a:r>
              <a:rPr lang="it-IT" sz="1000" dirty="0">
                <a:latin typeface="Arial" pitchFamily="34" charset="0"/>
                <a:ea typeface="Calibri"/>
                <a:cs typeface="Arial" pitchFamily="34" charset="0"/>
              </a:rPr>
              <a:t>, </a:t>
            </a:r>
            <a:r>
              <a:rPr lang="it-IT" sz="1000" dirty="0">
                <a:latin typeface="Arial" pitchFamily="34" charset="0"/>
                <a:ea typeface="Calibri"/>
                <a:cs typeface="Arial" pitchFamily="34" charset="0"/>
                <a:hlinkClick r:id="rId4" tooltip="20 agosto"/>
              </a:rPr>
              <a:t>20 agosto</a:t>
            </a:r>
            <a:r>
              <a:rPr lang="it-IT" sz="1000" dirty="0">
                <a:latin typeface="Arial" pitchFamily="34" charset="0"/>
                <a:ea typeface="Calibri"/>
                <a:cs typeface="Arial" pitchFamily="34" charset="0"/>
              </a:rPr>
              <a:t> </a:t>
            </a:r>
            <a:r>
              <a:rPr lang="it-IT" sz="1000" dirty="0">
                <a:latin typeface="Arial" pitchFamily="34" charset="0"/>
                <a:ea typeface="Calibri"/>
                <a:cs typeface="Arial" pitchFamily="34" charset="0"/>
                <a:hlinkClick r:id="rId5" tooltip="1958"/>
              </a:rPr>
              <a:t>1958</a:t>
            </a:r>
            <a:r>
              <a:rPr lang="it-IT" sz="1000" dirty="0">
                <a:latin typeface="Arial" pitchFamily="34" charset="0"/>
                <a:ea typeface="Calibri"/>
                <a:cs typeface="Arial" pitchFamily="34" charset="0"/>
              </a:rPr>
              <a:t>) è un </a:t>
            </a:r>
            <a:r>
              <a:rPr lang="it-IT" sz="1000" dirty="0">
                <a:latin typeface="Arial" pitchFamily="34" charset="0"/>
                <a:ea typeface="Calibri"/>
                <a:cs typeface="Arial" pitchFamily="34" charset="0"/>
                <a:hlinkClick r:id="rId6" tooltip="Matematico"/>
              </a:rPr>
              <a:t>matematico</a:t>
            </a:r>
            <a:r>
              <a:rPr lang="it-IT" sz="1000" dirty="0">
                <a:latin typeface="Arial" pitchFamily="34" charset="0"/>
                <a:ea typeface="Calibri"/>
                <a:cs typeface="Arial" pitchFamily="34" charset="0"/>
              </a:rPr>
              <a:t> e </a:t>
            </a:r>
            <a:r>
              <a:rPr lang="it-IT" sz="1000" dirty="0">
                <a:latin typeface="Arial" pitchFamily="34" charset="0"/>
                <a:ea typeface="Calibri"/>
                <a:cs typeface="Arial" pitchFamily="34" charset="0"/>
                <a:hlinkClick r:id="rId7" tooltip="Politico"/>
              </a:rPr>
              <a:t>politico</a:t>
            </a:r>
            <a:r>
              <a:rPr lang="it-IT" sz="1000" dirty="0">
                <a:latin typeface="Arial" pitchFamily="34" charset="0"/>
                <a:ea typeface="Calibri"/>
                <a:cs typeface="Arial" pitchFamily="34" charset="0"/>
              </a:rPr>
              <a:t> </a:t>
            </a:r>
            <a:r>
              <a:rPr lang="it-IT" sz="1000" dirty="0">
                <a:latin typeface="Arial" pitchFamily="34" charset="0"/>
                <a:ea typeface="Calibri"/>
                <a:cs typeface="Arial" pitchFamily="34" charset="0"/>
                <a:hlinkClick r:id="rId8" tooltip="Italia"/>
              </a:rPr>
              <a:t>italiano</a:t>
            </a:r>
            <a:r>
              <a:rPr lang="it-IT" sz="1000" dirty="0">
                <a:latin typeface="Arial" pitchFamily="34" charset="0"/>
                <a:ea typeface="Calibri"/>
                <a:cs typeface="Arial" pitchFamily="34" charset="0"/>
              </a:rPr>
              <a:t>. Professore di informatica e studioso di fama internazionale, è stato     </a:t>
            </a:r>
            <a:r>
              <a:rPr lang="it-IT" sz="1000" dirty="0">
                <a:latin typeface="Arial" pitchFamily="34" charset="0"/>
                <a:ea typeface="Calibri"/>
                <a:cs typeface="Arial" pitchFamily="34" charset="0"/>
                <a:hlinkClick r:id="rId9" tooltip="Rettore (università)"/>
              </a:rPr>
              <a:t>rettore</a:t>
            </a:r>
            <a:r>
              <a:rPr lang="it-IT" sz="1000" dirty="0">
                <a:latin typeface="Arial" pitchFamily="34" charset="0"/>
                <a:ea typeface="Calibri"/>
                <a:cs typeface="Arial" pitchFamily="34" charset="0"/>
              </a:rPr>
              <a:t> dell'</a:t>
            </a:r>
            <a:r>
              <a:rPr lang="it-IT" sz="1000" dirty="0">
                <a:latin typeface="Arial" pitchFamily="34" charset="0"/>
                <a:ea typeface="Calibri"/>
                <a:cs typeface="Arial" pitchFamily="34" charset="0"/>
                <a:hlinkClick r:id="rId10" tooltip="Università di Udine"/>
              </a:rPr>
              <a:t>Università di Udine</a:t>
            </a:r>
            <a:r>
              <a:rPr lang="it-IT" sz="1000" dirty="0">
                <a:latin typeface="Arial" pitchFamily="34" charset="0"/>
                <a:ea typeface="Calibri"/>
                <a:cs typeface="Arial" pitchFamily="34" charset="0"/>
              </a:rPr>
              <a:t>, carica che ha lasciato per candidarsi (e poi essere eletto) </a:t>
            </a:r>
            <a:r>
              <a:rPr lang="it-IT" sz="1000" dirty="0">
                <a:latin typeface="Arial" pitchFamily="34" charset="0"/>
                <a:ea typeface="Calibri"/>
                <a:cs typeface="Arial" pitchFamily="34" charset="0"/>
                <a:hlinkClick r:id="rId11" tooltip="Sindaco"/>
              </a:rPr>
              <a:t>sindaco</a:t>
            </a:r>
            <a:r>
              <a:rPr lang="it-IT" sz="1000" dirty="0">
                <a:latin typeface="Arial" pitchFamily="34" charset="0"/>
                <a:ea typeface="Calibri"/>
                <a:cs typeface="Arial" pitchFamily="34" charset="0"/>
              </a:rPr>
              <a:t> di </a:t>
            </a:r>
            <a:r>
              <a:rPr lang="it-IT" sz="1000" dirty="0">
                <a:latin typeface="Arial" pitchFamily="34" charset="0"/>
                <a:ea typeface="Calibri"/>
                <a:cs typeface="Arial" pitchFamily="34" charset="0"/>
                <a:hlinkClick r:id="rId12" tooltip="Udine"/>
              </a:rPr>
              <a:t>Udine</a:t>
            </a:r>
            <a:r>
              <a:rPr lang="it-IT" sz="1000" dirty="0">
                <a:latin typeface="Arial" pitchFamily="34" charset="0"/>
                <a:ea typeface="Calibri"/>
                <a:cs typeface="Arial" pitchFamily="34" charset="0"/>
              </a:rPr>
              <a:t>. </a:t>
            </a:r>
            <a:endParaRPr lang="it-IT" sz="1000" kern="1200" dirty="0">
              <a:solidFill>
                <a:schemeClr val="tx1"/>
              </a:solidFill>
              <a:effectLst/>
              <a:latin typeface="Arial" pitchFamily="34" charset="0"/>
              <a:ea typeface="+mn-ea"/>
              <a:cs typeface="Arial" pitchFamily="34" charset="0"/>
            </a:endParaRPr>
          </a:p>
          <a:p>
            <a:endParaRPr lang="it-IT" sz="1000" kern="1200" dirty="0">
              <a:solidFill>
                <a:schemeClr val="tx1"/>
              </a:solidFill>
              <a:effectLst/>
              <a:latin typeface="Arial" pitchFamily="34" charset="0"/>
              <a:ea typeface="+mn-ea"/>
              <a:cs typeface="Arial" pitchFamily="34" charset="0"/>
            </a:endParaRPr>
          </a:p>
          <a:p>
            <a:r>
              <a:rPr lang="it-IT" sz="1000" b="1" kern="1200" dirty="0">
                <a:solidFill>
                  <a:schemeClr val="tx1"/>
                </a:solidFill>
                <a:effectLst/>
                <a:latin typeface="Arial" pitchFamily="34" charset="0"/>
                <a:ea typeface="+mn-ea"/>
                <a:cs typeface="Arial" pitchFamily="34" charset="0"/>
              </a:rPr>
              <a:t>Goffredo</a:t>
            </a:r>
            <a:r>
              <a:rPr lang="it-IT" sz="1000" kern="1200" dirty="0">
                <a:solidFill>
                  <a:schemeClr val="tx1"/>
                </a:solidFill>
                <a:effectLst/>
                <a:latin typeface="Arial" pitchFamily="34" charset="0"/>
                <a:ea typeface="+mn-ea"/>
                <a:cs typeface="Arial" pitchFamily="34" charset="0"/>
              </a:rPr>
              <a:t> </a:t>
            </a:r>
            <a:r>
              <a:rPr lang="it-IT" sz="1000" b="1" kern="1200" dirty="0" err="1">
                <a:solidFill>
                  <a:schemeClr val="tx1"/>
                </a:solidFill>
                <a:effectLst/>
                <a:latin typeface="Arial" pitchFamily="34" charset="0"/>
                <a:ea typeface="+mn-ea"/>
                <a:cs typeface="Arial" pitchFamily="34" charset="0"/>
              </a:rPr>
              <a:t>Leibniz</a:t>
            </a:r>
            <a:r>
              <a:rPr lang="it-IT" sz="1000" b="1" kern="1200" dirty="0">
                <a:solidFill>
                  <a:schemeClr val="tx1"/>
                </a:solidFill>
                <a:effectLst/>
                <a:latin typeface="Arial" pitchFamily="34" charset="0"/>
                <a:ea typeface="+mn-ea"/>
                <a:cs typeface="Arial" pitchFamily="34" charset="0"/>
              </a:rPr>
              <a:t> </a:t>
            </a:r>
            <a:r>
              <a:rPr lang="it-IT" sz="1000" kern="1200" dirty="0">
                <a:solidFill>
                  <a:schemeClr val="tx1"/>
                </a:solidFill>
                <a:effectLst/>
                <a:latin typeface="Arial" pitchFamily="34" charset="0"/>
                <a:ea typeface="+mn-ea"/>
                <a:cs typeface="Arial" pitchFamily="34" charset="0"/>
              </a:rPr>
              <a:t>(</a:t>
            </a:r>
            <a:r>
              <a:rPr lang="it-IT" sz="1000" u="none" strike="noStrike" kern="1200" dirty="0">
                <a:solidFill>
                  <a:schemeClr val="tx1"/>
                </a:solidFill>
                <a:effectLst/>
                <a:latin typeface="Arial" pitchFamily="34" charset="0"/>
                <a:ea typeface="+mn-ea"/>
                <a:cs typeface="Arial" pitchFamily="34" charset="0"/>
                <a:hlinkClick r:id="rId13" tooltip="1646"/>
              </a:rPr>
              <a:t>1646</a:t>
            </a:r>
            <a:r>
              <a:rPr lang="it-IT" sz="1000" kern="1200" dirty="0">
                <a:solidFill>
                  <a:schemeClr val="tx1"/>
                </a:solidFill>
                <a:effectLst/>
                <a:latin typeface="Arial" pitchFamily="34" charset="0"/>
                <a:ea typeface="+mn-ea"/>
                <a:cs typeface="Arial" pitchFamily="34" charset="0"/>
              </a:rPr>
              <a:t> – </a:t>
            </a:r>
            <a:r>
              <a:rPr lang="it-IT" sz="1000" u="none" strike="noStrike" kern="1200" dirty="0">
                <a:solidFill>
                  <a:schemeClr val="tx1"/>
                </a:solidFill>
                <a:effectLst/>
                <a:latin typeface="Arial" pitchFamily="34" charset="0"/>
                <a:ea typeface="+mn-ea"/>
                <a:cs typeface="Arial" pitchFamily="34" charset="0"/>
                <a:hlinkClick r:id="rId14" tooltip="1716"/>
              </a:rPr>
              <a:t>1716</a:t>
            </a:r>
            <a:r>
              <a:rPr lang="it-IT" sz="1000" kern="1200" dirty="0">
                <a:solidFill>
                  <a:schemeClr val="tx1"/>
                </a:solidFill>
                <a:effectLst/>
                <a:latin typeface="Arial" pitchFamily="34" charset="0"/>
                <a:ea typeface="+mn-ea"/>
                <a:cs typeface="Arial" pitchFamily="34" charset="0"/>
              </a:rPr>
              <a:t>), è stato un </a:t>
            </a:r>
            <a:r>
              <a:rPr lang="it-IT" sz="1000" u="none" strike="noStrike" kern="1200" dirty="0">
                <a:solidFill>
                  <a:schemeClr val="tx1"/>
                </a:solidFill>
                <a:effectLst/>
                <a:latin typeface="Arial" pitchFamily="34" charset="0"/>
                <a:ea typeface="+mn-ea"/>
                <a:cs typeface="Arial" pitchFamily="34" charset="0"/>
                <a:hlinkClick r:id="rId6" tooltip="Matematico"/>
              </a:rPr>
              <a:t>matematico</a:t>
            </a:r>
            <a:r>
              <a:rPr lang="it-IT" sz="1000" kern="1200" dirty="0">
                <a:solidFill>
                  <a:schemeClr val="tx1"/>
                </a:solidFill>
                <a:effectLst/>
                <a:latin typeface="Arial" pitchFamily="34" charset="0"/>
                <a:ea typeface="+mn-ea"/>
                <a:cs typeface="Arial" pitchFamily="34" charset="0"/>
              </a:rPr>
              <a:t>, </a:t>
            </a:r>
            <a:r>
              <a:rPr lang="it-IT" sz="1000" u="none" strike="noStrike" kern="1200" dirty="0">
                <a:solidFill>
                  <a:schemeClr val="tx1"/>
                </a:solidFill>
                <a:effectLst/>
                <a:latin typeface="Arial" pitchFamily="34" charset="0"/>
                <a:ea typeface="+mn-ea"/>
                <a:cs typeface="Arial" pitchFamily="34" charset="0"/>
                <a:hlinkClick r:id="rId15" tooltip="Filosofo"/>
              </a:rPr>
              <a:t>filosofo</a:t>
            </a:r>
            <a:r>
              <a:rPr lang="it-IT" sz="1000" kern="1200" dirty="0">
                <a:solidFill>
                  <a:schemeClr val="tx1"/>
                </a:solidFill>
                <a:effectLst/>
                <a:latin typeface="Arial" pitchFamily="34" charset="0"/>
                <a:ea typeface="+mn-ea"/>
                <a:cs typeface="Arial" pitchFamily="34" charset="0"/>
              </a:rPr>
              <a:t>, </a:t>
            </a:r>
            <a:r>
              <a:rPr lang="it-IT" sz="1000" u="none" strike="noStrike" kern="1200" dirty="0">
                <a:solidFill>
                  <a:schemeClr val="tx1"/>
                </a:solidFill>
                <a:effectLst/>
                <a:latin typeface="Arial" pitchFamily="34" charset="0"/>
                <a:ea typeface="+mn-ea"/>
                <a:cs typeface="Arial" pitchFamily="34" charset="0"/>
                <a:hlinkClick r:id="rId16" tooltip="Scienziato"/>
              </a:rPr>
              <a:t>scienziato</a:t>
            </a:r>
            <a:r>
              <a:rPr lang="it-IT" sz="1000" kern="1200" dirty="0">
                <a:solidFill>
                  <a:schemeClr val="tx1"/>
                </a:solidFill>
                <a:effectLst/>
                <a:latin typeface="Arial" pitchFamily="34" charset="0"/>
                <a:ea typeface="+mn-ea"/>
                <a:cs typeface="Arial" pitchFamily="34" charset="0"/>
              </a:rPr>
              <a:t>, </a:t>
            </a:r>
            <a:r>
              <a:rPr lang="it-IT" sz="1000" u="none" strike="noStrike" kern="1200" dirty="0">
                <a:solidFill>
                  <a:schemeClr val="tx1"/>
                </a:solidFill>
                <a:effectLst/>
                <a:latin typeface="Arial" pitchFamily="34" charset="0"/>
                <a:ea typeface="+mn-ea"/>
                <a:cs typeface="Arial" pitchFamily="34" charset="0"/>
                <a:hlinkClick r:id="rId17" tooltip="Logica"/>
              </a:rPr>
              <a:t>logico</a:t>
            </a:r>
            <a:r>
              <a:rPr lang="it-IT" sz="1000" kern="1200" dirty="0">
                <a:solidFill>
                  <a:schemeClr val="tx1"/>
                </a:solidFill>
                <a:effectLst/>
                <a:latin typeface="Arial" pitchFamily="34" charset="0"/>
                <a:ea typeface="+mn-ea"/>
                <a:cs typeface="Arial" pitchFamily="34" charset="0"/>
              </a:rPr>
              <a:t>, </a:t>
            </a:r>
            <a:r>
              <a:rPr lang="it-IT" sz="1000" u="none" strike="noStrike" kern="1200" dirty="0" err="1">
                <a:solidFill>
                  <a:schemeClr val="tx1"/>
                </a:solidFill>
                <a:effectLst/>
                <a:latin typeface="Arial" pitchFamily="34" charset="0"/>
                <a:ea typeface="+mn-ea"/>
                <a:cs typeface="Arial" pitchFamily="34" charset="0"/>
                <a:hlinkClick r:id="rId18" tooltip="Glottoteta"/>
              </a:rPr>
              <a:t>glottoteta</a:t>
            </a:r>
            <a:r>
              <a:rPr lang="it-IT" sz="1000" kern="1200" dirty="0">
                <a:solidFill>
                  <a:schemeClr val="tx1"/>
                </a:solidFill>
                <a:effectLst/>
                <a:latin typeface="Arial" pitchFamily="34" charset="0"/>
                <a:ea typeface="+mn-ea"/>
                <a:cs typeface="Arial" pitchFamily="34" charset="0"/>
              </a:rPr>
              <a:t>, </a:t>
            </a:r>
            <a:r>
              <a:rPr lang="it-IT" sz="1000" u="none" strike="noStrike" kern="1200" dirty="0">
                <a:solidFill>
                  <a:schemeClr val="tx1"/>
                </a:solidFill>
                <a:effectLst/>
                <a:latin typeface="Arial" pitchFamily="34" charset="0"/>
                <a:ea typeface="+mn-ea"/>
                <a:cs typeface="Arial" pitchFamily="34" charset="0"/>
                <a:hlinkClick r:id="rId19" tooltip="Diplomatico"/>
              </a:rPr>
              <a:t>diplomatico</a:t>
            </a:r>
            <a:r>
              <a:rPr lang="it-IT" sz="1000" kern="1200" dirty="0">
                <a:solidFill>
                  <a:schemeClr val="tx1"/>
                </a:solidFill>
                <a:effectLst/>
                <a:latin typeface="Arial" pitchFamily="34" charset="0"/>
                <a:ea typeface="+mn-ea"/>
                <a:cs typeface="Arial" pitchFamily="34" charset="0"/>
              </a:rPr>
              <a:t>, </a:t>
            </a:r>
            <a:r>
              <a:rPr lang="it-IT" sz="1000" u="none" strike="noStrike" kern="1200" dirty="0">
                <a:solidFill>
                  <a:schemeClr val="tx1"/>
                </a:solidFill>
                <a:effectLst/>
                <a:latin typeface="Arial" pitchFamily="34" charset="0"/>
                <a:ea typeface="+mn-ea"/>
                <a:cs typeface="Arial" pitchFamily="34" charset="0"/>
                <a:hlinkClick r:id="rId20" tooltip="Giurista"/>
              </a:rPr>
              <a:t>giurista</a:t>
            </a:r>
            <a:r>
              <a:rPr lang="it-IT" sz="1000" kern="1200" dirty="0">
                <a:solidFill>
                  <a:schemeClr val="tx1"/>
                </a:solidFill>
                <a:effectLst/>
                <a:latin typeface="Arial" pitchFamily="34" charset="0"/>
                <a:ea typeface="+mn-ea"/>
                <a:cs typeface="Arial" pitchFamily="34" charset="0"/>
              </a:rPr>
              <a:t>, </a:t>
            </a:r>
            <a:r>
              <a:rPr lang="it-IT" sz="1000" u="none" strike="noStrike" kern="1200" dirty="0">
                <a:solidFill>
                  <a:schemeClr val="tx1"/>
                </a:solidFill>
                <a:effectLst/>
                <a:latin typeface="Arial" pitchFamily="34" charset="0"/>
                <a:ea typeface="+mn-ea"/>
                <a:cs typeface="Arial" pitchFamily="34" charset="0"/>
                <a:hlinkClick r:id="rId21" tooltip="Storico"/>
              </a:rPr>
              <a:t>storico</a:t>
            </a:r>
            <a:r>
              <a:rPr lang="it-IT" sz="1000" kern="1200" dirty="0">
                <a:solidFill>
                  <a:schemeClr val="tx1"/>
                </a:solidFill>
                <a:effectLst/>
                <a:latin typeface="Arial" pitchFamily="34" charset="0"/>
                <a:ea typeface="+mn-ea"/>
                <a:cs typeface="Arial" pitchFamily="34" charset="0"/>
              </a:rPr>
              <a:t>, </a:t>
            </a:r>
            <a:r>
              <a:rPr lang="it-IT" sz="1000" u="none" strike="noStrike" kern="1200" dirty="0">
                <a:solidFill>
                  <a:schemeClr val="tx1"/>
                </a:solidFill>
                <a:effectLst/>
                <a:latin typeface="Arial" pitchFamily="34" charset="0"/>
                <a:ea typeface="+mn-ea"/>
                <a:cs typeface="Arial" pitchFamily="34" charset="0"/>
                <a:hlinkClick r:id="rId22" tooltip="Magistrato"/>
              </a:rPr>
              <a:t>magistrato</a:t>
            </a:r>
            <a:r>
              <a:rPr lang="it-IT" sz="1000" kern="1200" dirty="0">
                <a:solidFill>
                  <a:schemeClr val="tx1"/>
                </a:solidFill>
                <a:effectLst/>
                <a:latin typeface="Arial" pitchFamily="34" charset="0"/>
                <a:ea typeface="+mn-ea"/>
                <a:cs typeface="Arial" pitchFamily="34" charset="0"/>
              </a:rPr>
              <a:t> </a:t>
            </a:r>
            <a:r>
              <a:rPr lang="it-IT" sz="1000" u="none" strike="noStrike" kern="1200" dirty="0">
                <a:solidFill>
                  <a:schemeClr val="tx1"/>
                </a:solidFill>
                <a:effectLst/>
                <a:latin typeface="Arial" pitchFamily="34" charset="0"/>
                <a:ea typeface="+mn-ea"/>
                <a:cs typeface="Arial" pitchFamily="34" charset="0"/>
                <a:hlinkClick r:id="rId23" tooltip="Germania"/>
              </a:rPr>
              <a:t>tedesco</a:t>
            </a:r>
            <a:r>
              <a:rPr lang="it-IT" sz="1000" kern="1200" dirty="0">
                <a:solidFill>
                  <a:schemeClr val="tx1"/>
                </a:solidFill>
                <a:effectLst/>
                <a:latin typeface="Arial" pitchFamily="34" charset="0"/>
                <a:ea typeface="+mn-ea"/>
                <a:cs typeface="Arial" pitchFamily="34" charset="0"/>
              </a:rPr>
              <a:t>. È considerato il precursore dell'</a:t>
            </a:r>
            <a:r>
              <a:rPr lang="it-IT" sz="1000" u="none" strike="noStrike" kern="1200" dirty="0">
                <a:solidFill>
                  <a:schemeClr val="tx1"/>
                </a:solidFill>
                <a:effectLst/>
                <a:latin typeface="Arial" pitchFamily="34" charset="0"/>
                <a:ea typeface="+mn-ea"/>
                <a:cs typeface="Arial" pitchFamily="34" charset="0"/>
                <a:hlinkClick r:id="rId24" tooltip="Informatica"/>
              </a:rPr>
              <a:t>informatica</a:t>
            </a:r>
            <a:r>
              <a:rPr lang="it-IT" sz="1000" kern="1200" dirty="0">
                <a:solidFill>
                  <a:schemeClr val="tx1"/>
                </a:solidFill>
                <a:effectLst/>
                <a:latin typeface="Arial" pitchFamily="34" charset="0"/>
                <a:ea typeface="+mn-ea"/>
                <a:cs typeface="Arial" pitchFamily="34" charset="0"/>
              </a:rPr>
              <a:t>, della </a:t>
            </a:r>
            <a:r>
              <a:rPr lang="it-IT" sz="1000" u="none" strike="noStrike" kern="1200" dirty="0" err="1">
                <a:solidFill>
                  <a:schemeClr val="tx1"/>
                </a:solidFill>
                <a:effectLst/>
                <a:latin typeface="Arial" pitchFamily="34" charset="0"/>
                <a:ea typeface="+mn-ea"/>
                <a:cs typeface="Arial" pitchFamily="34" charset="0"/>
                <a:hlinkClick r:id="rId25" tooltip="Neuroinformatica"/>
              </a:rPr>
              <a:t>neuroinformatica</a:t>
            </a:r>
            <a:r>
              <a:rPr lang="it-IT" sz="1000" kern="1200" dirty="0">
                <a:solidFill>
                  <a:schemeClr val="tx1"/>
                </a:solidFill>
                <a:effectLst/>
                <a:latin typeface="Arial" pitchFamily="34" charset="0"/>
                <a:ea typeface="+mn-ea"/>
                <a:cs typeface="Arial" pitchFamily="34" charset="0"/>
              </a:rPr>
              <a:t> e del calcolo automatico.</a:t>
            </a:r>
          </a:p>
          <a:p>
            <a:endParaRPr lang="it-IT" dirty="0"/>
          </a:p>
        </p:txBody>
      </p:sp>
      <p:sp>
        <p:nvSpPr>
          <p:cNvPr id="4" name="Segnaposto numero diapositiva 3"/>
          <p:cNvSpPr>
            <a:spLocks noGrp="1"/>
          </p:cNvSpPr>
          <p:nvPr>
            <p:ph type="sldNum" sz="quarter" idx="10"/>
          </p:nvPr>
        </p:nvSpPr>
        <p:spPr/>
        <p:txBody>
          <a:bodyPr/>
          <a:lstStyle/>
          <a:p>
            <a:fld id="{B2190A0D-0AE4-4765-970E-9F58629E2165}" type="slidenum">
              <a:rPr lang="it-IT" smtClean="0"/>
              <a:t>5</a:t>
            </a:fld>
            <a:endParaRPr lang="it-IT"/>
          </a:p>
        </p:txBody>
      </p:sp>
    </p:spTree>
    <p:extLst>
      <p:ext uri="{BB962C8B-B14F-4D97-AF65-F5344CB8AC3E}">
        <p14:creationId xmlns:p14="http://schemas.microsoft.com/office/powerpoint/2010/main" val="236859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pPr algn="just"/>
            <a:r>
              <a:rPr lang="it-IT" sz="1200" u="none" baseline="30000" dirty="0">
                <a:solidFill>
                  <a:schemeClr val="tx1"/>
                </a:solidFill>
              </a:rPr>
              <a:t>1     </a:t>
            </a:r>
            <a:r>
              <a:rPr lang="it-IT" sz="1200" b="1" dirty="0"/>
              <a:t>David </a:t>
            </a:r>
            <a:r>
              <a:rPr lang="it-IT" sz="1200" b="1" dirty="0" err="1"/>
              <a:t>Hilbert</a:t>
            </a:r>
            <a:r>
              <a:rPr lang="it-IT" sz="1200" b="1" u="none" baseline="30000" dirty="0">
                <a:solidFill>
                  <a:schemeClr val="tx1"/>
                </a:solidFill>
              </a:rPr>
              <a:t> </a:t>
            </a:r>
            <a:r>
              <a:rPr lang="it-IT" sz="1200" u="none" dirty="0">
                <a:solidFill>
                  <a:schemeClr val="tx1"/>
                </a:solidFill>
              </a:rPr>
              <a:t>(</a:t>
            </a:r>
            <a:r>
              <a:rPr lang="it-IT" sz="1200" u="none" dirty="0" err="1">
                <a:solidFill>
                  <a:schemeClr val="tx1"/>
                </a:solidFill>
              </a:rPr>
              <a:t>Konigsberg</a:t>
            </a:r>
            <a:r>
              <a:rPr lang="it-IT" sz="1200" u="none" dirty="0">
                <a:solidFill>
                  <a:schemeClr val="tx1"/>
                </a:solidFill>
              </a:rPr>
              <a:t>, 23.01.1862</a:t>
            </a:r>
            <a:r>
              <a:rPr lang="it-IT" sz="1200" u="none" baseline="0" dirty="0">
                <a:solidFill>
                  <a:schemeClr val="tx1"/>
                </a:solidFill>
              </a:rPr>
              <a:t> _ Gottinga, 14.02.1943) </a:t>
            </a:r>
            <a:r>
              <a:rPr lang="it-IT" sz="1200" u="none" dirty="0">
                <a:solidFill>
                  <a:schemeClr val="tx1"/>
                </a:solidFill>
              </a:rPr>
              <a:t>è stato uno dei più eminenti ed influenti matematici del  periodo a cavallo tra il XIX e</a:t>
            </a:r>
            <a:r>
              <a:rPr lang="it-IT" sz="1200" u="none" baseline="0" dirty="0">
                <a:solidFill>
                  <a:schemeClr val="tx1"/>
                </a:solidFill>
              </a:rPr>
              <a:t> il XX secolo.</a:t>
            </a:r>
          </a:p>
          <a:p>
            <a:pPr marL="0" indent="0" algn="just">
              <a:buNone/>
            </a:pPr>
            <a:r>
              <a:rPr lang="it-IT" sz="1200" u="none" baseline="30000" dirty="0">
                <a:solidFill>
                  <a:schemeClr val="tx1"/>
                </a:solidFill>
              </a:rPr>
              <a:t>2</a:t>
            </a:r>
            <a:r>
              <a:rPr lang="it-IT" sz="1200" u="none" baseline="0" dirty="0">
                <a:solidFill>
                  <a:schemeClr val="tx1"/>
                </a:solidFill>
              </a:rPr>
              <a:t>   </a:t>
            </a:r>
            <a:r>
              <a:rPr lang="it-IT" sz="1200" b="1" dirty="0"/>
              <a:t>Jacob </a:t>
            </a:r>
            <a:r>
              <a:rPr lang="it-IT" sz="1200" b="1" dirty="0" err="1"/>
              <a:t>Lurie</a:t>
            </a:r>
            <a:r>
              <a:rPr lang="it-IT" sz="1200" b="1" u="none" baseline="0" dirty="0">
                <a:solidFill>
                  <a:schemeClr val="tx1"/>
                </a:solidFill>
              </a:rPr>
              <a:t> </a:t>
            </a:r>
            <a:r>
              <a:rPr lang="it-IT" sz="1200" u="none" dirty="0">
                <a:solidFill>
                  <a:schemeClr val="tx1"/>
                </a:solidFill>
              </a:rPr>
              <a:t>(Washington, 7.12.1977) è un matematico americano professore all’</a:t>
            </a:r>
            <a:r>
              <a:rPr lang="it-IT" sz="1200" u="none" dirty="0" err="1">
                <a:solidFill>
                  <a:schemeClr val="tx1"/>
                </a:solidFill>
              </a:rPr>
              <a:t>Institute</a:t>
            </a:r>
            <a:r>
              <a:rPr lang="it-IT" sz="1200" u="none" baseline="0" dirty="0">
                <a:solidFill>
                  <a:schemeClr val="tx1"/>
                </a:solidFill>
              </a:rPr>
              <a:t> for Advanced </a:t>
            </a:r>
            <a:r>
              <a:rPr lang="it-IT" sz="1200" u="none" baseline="0" dirty="0" err="1">
                <a:solidFill>
                  <a:schemeClr val="tx1"/>
                </a:solidFill>
              </a:rPr>
              <a:t>Study</a:t>
            </a:r>
            <a:r>
              <a:rPr lang="it-IT" sz="1200" u="none" baseline="0" dirty="0">
                <a:solidFill>
                  <a:schemeClr val="tx1"/>
                </a:solidFill>
              </a:rPr>
              <a:t>.</a:t>
            </a:r>
            <a:r>
              <a:rPr lang="it-IT" sz="1200" u="none" dirty="0">
                <a:solidFill>
                  <a:schemeClr val="tx1"/>
                </a:solidFill>
              </a:rPr>
              <a:t> </a:t>
            </a:r>
            <a:r>
              <a:rPr lang="it-IT" sz="1200" u="none" dirty="0" err="1">
                <a:solidFill>
                  <a:schemeClr val="tx1"/>
                </a:solidFill>
              </a:rPr>
              <a:t>Lurie</a:t>
            </a:r>
            <a:r>
              <a:rPr lang="it-IT" sz="1200" u="none" dirty="0">
                <a:solidFill>
                  <a:schemeClr val="tx1"/>
                </a:solidFill>
              </a:rPr>
              <a:t> è un </a:t>
            </a:r>
            <a:r>
              <a:rPr lang="it-IT" sz="1200" u="none" dirty="0" err="1">
                <a:solidFill>
                  <a:schemeClr val="tx1"/>
                </a:solidFill>
              </a:rPr>
              <a:t>MacArthur</a:t>
            </a:r>
            <a:r>
              <a:rPr lang="it-IT" sz="1200" u="none" dirty="0">
                <a:solidFill>
                  <a:schemeClr val="tx1"/>
                </a:solidFill>
              </a:rPr>
              <a:t> </a:t>
            </a:r>
            <a:r>
              <a:rPr lang="it-IT" sz="1200" u="none" dirty="0" err="1">
                <a:solidFill>
                  <a:schemeClr val="tx1"/>
                </a:solidFill>
              </a:rPr>
              <a:t>Fellow</a:t>
            </a:r>
            <a:r>
              <a:rPr lang="it-IT" sz="1200" u="none" dirty="0">
                <a:solidFill>
                  <a:schemeClr val="tx1"/>
                </a:solidFill>
              </a:rPr>
              <a:t> 2014. </a:t>
            </a:r>
          </a:p>
          <a:p>
            <a:pPr marL="0" indent="0" algn="just">
              <a:buNone/>
            </a:pPr>
            <a:r>
              <a:rPr lang="it-IT" sz="1200" u="none" baseline="30000" dirty="0">
                <a:solidFill>
                  <a:schemeClr val="tx1"/>
                </a:solidFill>
              </a:rPr>
              <a:t>3</a:t>
            </a:r>
            <a:r>
              <a:rPr lang="it-IT" sz="1200" u="none" baseline="0" dirty="0">
                <a:solidFill>
                  <a:schemeClr val="tx1"/>
                </a:solidFill>
              </a:rPr>
              <a:t>   </a:t>
            </a:r>
            <a:r>
              <a:rPr lang="it-IT" sz="1200" b="1" u="none" baseline="0" dirty="0">
                <a:solidFill>
                  <a:schemeClr val="tx1"/>
                </a:solidFill>
              </a:rPr>
              <a:t>Maria Montessori </a:t>
            </a:r>
            <a:r>
              <a:rPr lang="it-IT" sz="1200" u="none" dirty="0">
                <a:solidFill>
                  <a:schemeClr val="tx1"/>
                </a:solidFill>
              </a:rPr>
              <a:t>(Chiaravalle AN 31 agosto 1870 - </a:t>
            </a:r>
            <a:r>
              <a:rPr lang="it-IT" sz="1200" u="none" dirty="0" err="1">
                <a:solidFill>
                  <a:schemeClr val="tx1"/>
                </a:solidFill>
              </a:rPr>
              <a:t>Noordwijk</a:t>
            </a:r>
            <a:r>
              <a:rPr lang="it-IT" sz="1200" u="none" dirty="0">
                <a:solidFill>
                  <a:schemeClr val="tx1"/>
                </a:solidFill>
              </a:rPr>
              <a:t> 6 maggio 1952) è stato un medico italiano ed educatrice meglio conosciuta per la filosofia dell’educazione che porta il suo nome e la sua scrittura sulla pedagogia scientifica </a:t>
            </a:r>
          </a:p>
          <a:p>
            <a:pPr algn="just"/>
            <a:r>
              <a:rPr lang="it-IT" sz="1200" u="none" baseline="30000" dirty="0">
                <a:solidFill>
                  <a:schemeClr val="tx1"/>
                </a:solidFill>
              </a:rPr>
              <a:t>4</a:t>
            </a:r>
            <a:r>
              <a:rPr lang="it-IT" sz="1200" u="none" baseline="0" dirty="0">
                <a:solidFill>
                  <a:schemeClr val="tx1"/>
                </a:solidFill>
              </a:rPr>
              <a:t>   </a:t>
            </a:r>
            <a:r>
              <a:rPr lang="it-IT" sz="1200" b="1" u="none" baseline="0" dirty="0">
                <a:solidFill>
                  <a:schemeClr val="tx1"/>
                </a:solidFill>
              </a:rPr>
              <a:t>Emma Castelnuovo </a:t>
            </a:r>
            <a:r>
              <a:rPr lang="it-IT" sz="1200" u="none" dirty="0">
                <a:solidFill>
                  <a:schemeClr val="tx1"/>
                </a:solidFill>
              </a:rPr>
              <a:t>(Roma, 12.12.1913 </a:t>
            </a:r>
            <a:r>
              <a:rPr lang="it-IT" sz="1200" u="none" dirty="0">
                <a:solidFill>
                  <a:schemeClr val="tx1"/>
                </a:solidFill>
                <a:effectLst>
                  <a:outerShdw blurRad="38100" dist="38100" dir="2700000" algn="tl">
                    <a:srgbClr val="000000">
                      <a:alpha val="43137"/>
                    </a:srgbClr>
                  </a:outerShdw>
                </a:effectLst>
              </a:rPr>
              <a:t>_</a:t>
            </a:r>
            <a:r>
              <a:rPr lang="it-IT" sz="1200" u="none" dirty="0">
                <a:solidFill>
                  <a:schemeClr val="tx1"/>
                </a:solidFill>
              </a:rPr>
              <a:t> Roma, 13.04.2014) è stata un’insegnante e matematica italiana. Ha dato significativi contributi </a:t>
            </a:r>
            <a:r>
              <a:rPr lang="it-IT" sz="1200" u="none" dirty="0" err="1">
                <a:solidFill>
                  <a:schemeClr val="tx1"/>
                </a:solidFill>
              </a:rPr>
              <a:t>alladidattica</a:t>
            </a:r>
            <a:r>
              <a:rPr lang="it-IT" sz="1200" u="none" dirty="0">
                <a:solidFill>
                  <a:schemeClr val="tx1"/>
                </a:solidFill>
              </a:rPr>
              <a:t> della matematica.</a:t>
            </a:r>
            <a:endParaRPr lang="it-IT" u="none" dirty="0">
              <a:solidFill>
                <a:schemeClr val="tx1"/>
              </a:solidFill>
            </a:endParaRPr>
          </a:p>
        </p:txBody>
      </p:sp>
      <p:sp>
        <p:nvSpPr>
          <p:cNvPr id="4" name="Segnaposto numero diapositiva 3"/>
          <p:cNvSpPr>
            <a:spLocks noGrp="1"/>
          </p:cNvSpPr>
          <p:nvPr>
            <p:ph type="sldNum" sz="quarter" idx="10"/>
          </p:nvPr>
        </p:nvSpPr>
        <p:spPr/>
        <p:txBody>
          <a:bodyPr/>
          <a:lstStyle/>
          <a:p>
            <a:fld id="{B2190A0D-0AE4-4765-970E-9F58629E2165}" type="slidenum">
              <a:rPr lang="it-IT" smtClean="0"/>
              <a:t>6</a:t>
            </a:fld>
            <a:endParaRPr lang="it-IT" dirty="0"/>
          </a:p>
        </p:txBody>
      </p:sp>
    </p:spTree>
    <p:extLst>
      <p:ext uri="{BB962C8B-B14F-4D97-AF65-F5344CB8AC3E}">
        <p14:creationId xmlns:p14="http://schemas.microsoft.com/office/powerpoint/2010/main" val="2495964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pPr marL="0" lvl="0" indent="0">
              <a:buNone/>
            </a:pPr>
            <a:endParaRPr lang="it-IT" sz="1200" dirty="0">
              <a:ea typeface="Calibri"/>
              <a:cs typeface="Times New Roman"/>
            </a:endParaRPr>
          </a:p>
        </p:txBody>
      </p:sp>
      <p:sp>
        <p:nvSpPr>
          <p:cNvPr id="4" name="Segnaposto numero diapositiva 3"/>
          <p:cNvSpPr>
            <a:spLocks noGrp="1"/>
          </p:cNvSpPr>
          <p:nvPr>
            <p:ph type="sldNum" sz="quarter" idx="10"/>
          </p:nvPr>
        </p:nvSpPr>
        <p:spPr/>
        <p:txBody>
          <a:bodyPr/>
          <a:lstStyle/>
          <a:p>
            <a:fld id="{B2190A0D-0AE4-4765-970E-9F58629E2165}" type="slidenum">
              <a:rPr lang="it-IT" smtClean="0"/>
              <a:t>10</a:t>
            </a:fld>
            <a:endParaRPr lang="it-IT" dirty="0"/>
          </a:p>
        </p:txBody>
      </p:sp>
    </p:spTree>
    <p:extLst>
      <p:ext uri="{BB962C8B-B14F-4D97-AF65-F5344CB8AC3E}">
        <p14:creationId xmlns:p14="http://schemas.microsoft.com/office/powerpoint/2010/main" val="1929233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190A0D-0AE4-4765-970E-9F58629E2165}" type="slidenum">
              <a:rPr lang="it-IT" smtClean="0"/>
              <a:t>12</a:t>
            </a:fld>
            <a:endParaRPr lang="it-IT" dirty="0"/>
          </a:p>
        </p:txBody>
      </p:sp>
    </p:spTree>
    <p:extLst>
      <p:ext uri="{BB962C8B-B14F-4D97-AF65-F5344CB8AC3E}">
        <p14:creationId xmlns:p14="http://schemas.microsoft.com/office/powerpoint/2010/main" val="3231337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190A0D-0AE4-4765-970E-9F58629E2165}" type="slidenum">
              <a:rPr lang="it-IT" smtClean="0"/>
              <a:t>13</a:t>
            </a:fld>
            <a:endParaRPr lang="it-IT" dirty="0"/>
          </a:p>
        </p:txBody>
      </p:sp>
    </p:spTree>
    <p:extLst>
      <p:ext uri="{BB962C8B-B14F-4D97-AF65-F5344CB8AC3E}">
        <p14:creationId xmlns:p14="http://schemas.microsoft.com/office/powerpoint/2010/main" val="3549570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r>
              <a:rPr lang="it-IT" dirty="0"/>
              <a:t>PANORAMA</a:t>
            </a:r>
          </a:p>
        </p:txBody>
      </p:sp>
      <p:sp>
        <p:nvSpPr>
          <p:cNvPr id="4" name="Segnaposto numero diapositiva 3"/>
          <p:cNvSpPr>
            <a:spLocks noGrp="1"/>
          </p:cNvSpPr>
          <p:nvPr>
            <p:ph type="sldNum" sz="quarter" idx="10"/>
          </p:nvPr>
        </p:nvSpPr>
        <p:spPr/>
        <p:txBody>
          <a:bodyPr/>
          <a:lstStyle/>
          <a:p>
            <a:fld id="{0E48C42F-C6AF-4F27-960C-9D441EE1EE70}" type="slidenum">
              <a:rPr lang="it-IT" smtClean="0"/>
              <a:t>14</a:t>
            </a:fld>
            <a:endParaRPr lang="it-IT"/>
          </a:p>
        </p:txBody>
      </p:sp>
    </p:spTree>
    <p:extLst>
      <p:ext uri="{BB962C8B-B14F-4D97-AF65-F5344CB8AC3E}">
        <p14:creationId xmlns:p14="http://schemas.microsoft.com/office/powerpoint/2010/main" val="1512249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r>
              <a:rPr lang="it-IT" dirty="0"/>
              <a:t>PANORAMA</a:t>
            </a:r>
          </a:p>
        </p:txBody>
      </p:sp>
      <p:sp>
        <p:nvSpPr>
          <p:cNvPr id="4" name="Segnaposto numero diapositiva 3"/>
          <p:cNvSpPr>
            <a:spLocks noGrp="1"/>
          </p:cNvSpPr>
          <p:nvPr>
            <p:ph type="sldNum" sz="quarter" idx="10"/>
          </p:nvPr>
        </p:nvSpPr>
        <p:spPr/>
        <p:txBody>
          <a:bodyPr/>
          <a:lstStyle/>
          <a:p>
            <a:fld id="{0E48C42F-C6AF-4F27-960C-9D441EE1EE70}" type="slidenum">
              <a:rPr lang="it-IT" smtClean="0"/>
              <a:t>15</a:t>
            </a:fld>
            <a:endParaRPr lang="it-IT"/>
          </a:p>
        </p:txBody>
      </p:sp>
    </p:spTree>
    <p:extLst>
      <p:ext uri="{BB962C8B-B14F-4D97-AF65-F5344CB8AC3E}">
        <p14:creationId xmlns:p14="http://schemas.microsoft.com/office/powerpoint/2010/main" val="1512249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8"/>
            <a:ext cx="8420100" cy="1470025"/>
          </a:xfrm>
        </p:spPr>
        <p:txBody>
          <a:bodyPr/>
          <a:lstStyle/>
          <a:p>
            <a:r>
              <a:rPr lang="it-IT"/>
              <a:t>Fare clic per modificare lo stile del titolo</a:t>
            </a:r>
          </a:p>
        </p:txBody>
      </p:sp>
      <p:sp>
        <p:nvSpPr>
          <p:cNvPr id="3" name="Sottotito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BADBCFD-CE17-408E-A58A-3E869B9370FE}" type="datetime4">
              <a:rPr lang="it-IT" smtClean="0"/>
              <a:t>2 dicembre 2021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dirty="0"/>
          </a:p>
        </p:txBody>
      </p:sp>
    </p:spTree>
    <p:extLst>
      <p:ext uri="{BB962C8B-B14F-4D97-AF65-F5344CB8AC3E}">
        <p14:creationId xmlns:p14="http://schemas.microsoft.com/office/powerpoint/2010/main" val="150914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E04B14F-4BF0-47ED-95F9-4D400DA62E7F}" type="datetime4">
              <a:rPr lang="it-IT" smtClean="0"/>
              <a:t>2 dicembre 2021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dirty="0"/>
          </a:p>
        </p:txBody>
      </p:sp>
    </p:spTree>
    <p:extLst>
      <p:ext uri="{BB962C8B-B14F-4D97-AF65-F5344CB8AC3E}">
        <p14:creationId xmlns:p14="http://schemas.microsoft.com/office/powerpoint/2010/main" val="2557965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780337" y="274641"/>
            <a:ext cx="2414588"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36576" y="274641"/>
            <a:ext cx="7078663"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3CD2012-FD4E-4778-9628-4D94FF8E3F82}" type="datetime4">
              <a:rPr lang="it-IT" smtClean="0"/>
              <a:t>2 dicembre 2021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dirty="0"/>
          </a:p>
        </p:txBody>
      </p:sp>
    </p:spTree>
    <p:extLst>
      <p:ext uri="{BB962C8B-B14F-4D97-AF65-F5344CB8AC3E}">
        <p14:creationId xmlns:p14="http://schemas.microsoft.com/office/powerpoint/2010/main" val="2207763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4142C78-4B03-4437-BC2D-2371781743FB}" type="datetime4">
              <a:rPr lang="it-IT" smtClean="0"/>
              <a:t>2 dicembre 2021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dirty="0"/>
          </a:p>
        </p:txBody>
      </p:sp>
    </p:spTree>
    <p:extLst>
      <p:ext uri="{BB962C8B-B14F-4D97-AF65-F5344CB8AC3E}">
        <p14:creationId xmlns:p14="http://schemas.microsoft.com/office/powerpoint/2010/main" val="240412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506" y="4406903"/>
            <a:ext cx="84201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6DAAFCC6-E6A8-4D69-A378-A9D8B2BAE53B}" type="datetime4">
              <a:rPr lang="it-IT" smtClean="0"/>
              <a:t>2 dicembre 2021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dirty="0"/>
          </a:p>
        </p:txBody>
      </p:sp>
    </p:spTree>
    <p:extLst>
      <p:ext uri="{BB962C8B-B14F-4D97-AF65-F5344CB8AC3E}">
        <p14:creationId xmlns:p14="http://schemas.microsoft.com/office/powerpoint/2010/main" val="2908538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EDA479C-0FED-4AD3-8C56-5F29552DC5B8}" type="datetime4">
              <a:rPr lang="it-IT" smtClean="0"/>
              <a:t>2 dicembre 2021</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dirty="0"/>
          </a:p>
        </p:txBody>
      </p:sp>
    </p:spTree>
    <p:extLst>
      <p:ext uri="{BB962C8B-B14F-4D97-AF65-F5344CB8AC3E}">
        <p14:creationId xmlns:p14="http://schemas.microsoft.com/office/powerpoint/2010/main" val="146752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95300" y="274638"/>
            <a:ext cx="89154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C92B54DF-1F4D-4ED3-AB66-208740B60A2B}" type="datetime4">
              <a:rPr lang="it-IT" smtClean="0"/>
              <a:t>2 dicembre 2021</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dirty="0"/>
          </a:p>
        </p:txBody>
      </p:sp>
    </p:spTree>
    <p:extLst>
      <p:ext uri="{BB962C8B-B14F-4D97-AF65-F5344CB8AC3E}">
        <p14:creationId xmlns:p14="http://schemas.microsoft.com/office/powerpoint/2010/main" val="330264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704CF38-4E8B-453E-B00C-7B2D77EA3007}" type="datetime4">
              <a:rPr lang="it-IT" smtClean="0"/>
              <a:t>2 dicembre 2021</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dirty="0"/>
          </a:p>
        </p:txBody>
      </p:sp>
    </p:spTree>
    <p:extLst>
      <p:ext uri="{BB962C8B-B14F-4D97-AF65-F5344CB8AC3E}">
        <p14:creationId xmlns:p14="http://schemas.microsoft.com/office/powerpoint/2010/main" val="2977571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74B97F8-B06F-4025-AA9C-E03FD5644D68}" type="datetime4">
              <a:rPr lang="it-IT" smtClean="0"/>
              <a:t>2 dicembre 2021</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dirty="0"/>
          </a:p>
        </p:txBody>
      </p:sp>
    </p:spTree>
    <p:extLst>
      <p:ext uri="{BB962C8B-B14F-4D97-AF65-F5344CB8AC3E}">
        <p14:creationId xmlns:p14="http://schemas.microsoft.com/office/powerpoint/2010/main" val="1113964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006"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3E6951-BB20-4746-9ED9-7811C2796715}" type="datetime4">
              <a:rPr lang="it-IT" smtClean="0"/>
              <a:t>2 dicembre 2021</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dirty="0"/>
          </a:p>
        </p:txBody>
      </p:sp>
    </p:spTree>
    <p:extLst>
      <p:ext uri="{BB962C8B-B14F-4D97-AF65-F5344CB8AC3E}">
        <p14:creationId xmlns:p14="http://schemas.microsoft.com/office/powerpoint/2010/main" val="336916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645" y="4800600"/>
            <a:ext cx="59436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68B4F9E-6C3D-4015-B45E-C8835A73C60B}" type="datetime4">
              <a:rPr lang="it-IT" smtClean="0"/>
              <a:t>2 dicembre 2021</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dirty="0"/>
          </a:p>
        </p:txBody>
      </p:sp>
    </p:spTree>
    <p:extLst>
      <p:ext uri="{BB962C8B-B14F-4D97-AF65-F5344CB8AC3E}">
        <p14:creationId xmlns:p14="http://schemas.microsoft.com/office/powerpoint/2010/main" val="305298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D2F3D-EC71-4AEB-8F70-E78CF3230500}" type="datetime4">
              <a:rPr lang="it-IT" smtClean="0"/>
              <a:t>2 dicembre 2021</a:t>
            </a:fld>
            <a:endParaRPr lang="it-IT" dirty="0"/>
          </a:p>
        </p:txBody>
      </p:sp>
      <p:sp>
        <p:nvSpPr>
          <p:cNvPr id="5" name="Segnaposto piè di pagina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dirty="0"/>
          </a:p>
        </p:txBody>
      </p:sp>
    </p:spTree>
    <p:extLst>
      <p:ext uri="{BB962C8B-B14F-4D97-AF65-F5344CB8AC3E}">
        <p14:creationId xmlns:p14="http://schemas.microsoft.com/office/powerpoint/2010/main" val="20795775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slide" Target="slide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unitreferrandina" TargetMode="External"/><Relationship Id="rId7" Type="http://schemas.openxmlformats.org/officeDocument/2006/relationships/image" Target="../media/image7.emf"/><Relationship Id="rId2" Type="http://schemas.openxmlformats.org/officeDocument/2006/relationships/hyperlink" Target="http://www.accademiaumanita.com/" TargetMode="Externa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hyperlink" Target="mailto:masciulli.g@libero.it" TargetMode="External"/><Relationship Id="rId4" Type="http://schemas.openxmlformats.org/officeDocument/2006/relationships/hyperlink" Target="mailto:unitreferrandina@yahoo.it"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slide" Target="slide18.xml"/><Relationship Id="rId18" Type="http://schemas.openxmlformats.org/officeDocument/2006/relationships/image" Target="../media/image27.jpeg"/><Relationship Id="rId26" Type="http://schemas.openxmlformats.org/officeDocument/2006/relationships/image" Target="../media/image31.jpeg"/><Relationship Id="rId3" Type="http://schemas.openxmlformats.org/officeDocument/2006/relationships/slide" Target="slide21.xml"/><Relationship Id="rId21" Type="http://schemas.openxmlformats.org/officeDocument/2006/relationships/image" Target="../media/image28.jpeg"/><Relationship Id="rId7" Type="http://schemas.openxmlformats.org/officeDocument/2006/relationships/slide" Target="slide23.xml"/><Relationship Id="rId12" Type="http://schemas.openxmlformats.org/officeDocument/2006/relationships/image" Target="../media/image24.jpeg"/><Relationship Id="rId17" Type="http://schemas.openxmlformats.org/officeDocument/2006/relationships/slide" Target="slide25.xml"/><Relationship Id="rId25" Type="http://schemas.openxmlformats.org/officeDocument/2006/relationships/slide" Target="slide16.xml"/><Relationship Id="rId2" Type="http://schemas.openxmlformats.org/officeDocument/2006/relationships/notesSlide" Target="../notesSlides/notesSlide8.xml"/><Relationship Id="rId16" Type="http://schemas.openxmlformats.org/officeDocument/2006/relationships/image" Target="../media/image26.png"/><Relationship Id="rId20" Type="http://schemas.openxmlformats.org/officeDocument/2006/relationships/slide" Target="slide27.xml"/><Relationship Id="rId1" Type="http://schemas.openxmlformats.org/officeDocument/2006/relationships/slideLayout" Target="../slideLayouts/slideLayout6.xml"/><Relationship Id="rId6" Type="http://schemas.openxmlformats.org/officeDocument/2006/relationships/image" Target="../media/image21.jpeg"/><Relationship Id="rId11" Type="http://schemas.openxmlformats.org/officeDocument/2006/relationships/slide" Target="slide17.xml"/><Relationship Id="rId24" Type="http://schemas.openxmlformats.org/officeDocument/2006/relationships/image" Target="../media/image30.jpeg"/><Relationship Id="rId5" Type="http://schemas.openxmlformats.org/officeDocument/2006/relationships/slide" Target="slide22.xml"/><Relationship Id="rId15" Type="http://schemas.openxmlformats.org/officeDocument/2006/relationships/slide" Target="slide24.xml"/><Relationship Id="rId23" Type="http://schemas.openxmlformats.org/officeDocument/2006/relationships/slide" Target="slide19.xml"/><Relationship Id="rId28" Type="http://schemas.openxmlformats.org/officeDocument/2006/relationships/image" Target="../media/image32.png"/><Relationship Id="rId10" Type="http://schemas.openxmlformats.org/officeDocument/2006/relationships/image" Target="../media/image23.jpeg"/><Relationship Id="rId19" Type="http://schemas.openxmlformats.org/officeDocument/2006/relationships/slide" Target="slide2.xml"/><Relationship Id="rId4" Type="http://schemas.openxmlformats.org/officeDocument/2006/relationships/image" Target="../media/image20.jpeg"/><Relationship Id="rId9" Type="http://schemas.openxmlformats.org/officeDocument/2006/relationships/slide" Target="slide26.xml"/><Relationship Id="rId14" Type="http://schemas.openxmlformats.org/officeDocument/2006/relationships/image" Target="../media/image25.jpeg"/><Relationship Id="rId22" Type="http://schemas.openxmlformats.org/officeDocument/2006/relationships/image" Target="../media/image29.jpeg"/><Relationship Id="rId27" Type="http://schemas.openxmlformats.org/officeDocument/2006/relationships/slide" Target="slide20.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14.xml"/><Relationship Id="rId18" Type="http://schemas.openxmlformats.org/officeDocument/2006/relationships/slide" Target="slide32.xml"/><Relationship Id="rId3" Type="http://schemas.openxmlformats.org/officeDocument/2006/relationships/slide" Target="slide5.xml"/><Relationship Id="rId21" Type="http://schemas.openxmlformats.org/officeDocument/2006/relationships/slide" Target="slide4.xml"/><Relationship Id="rId7" Type="http://schemas.openxmlformats.org/officeDocument/2006/relationships/slide" Target="slide12.xml"/><Relationship Id="rId12" Type="http://schemas.openxmlformats.org/officeDocument/2006/relationships/image" Target="../media/image4.jpeg"/><Relationship Id="rId17" Type="http://schemas.openxmlformats.org/officeDocument/2006/relationships/slide" Target="slide28.xml"/><Relationship Id="rId2" Type="http://schemas.openxmlformats.org/officeDocument/2006/relationships/notesSlide" Target="../notesSlides/notesSlide2.xml"/><Relationship Id="rId16" Type="http://schemas.openxmlformats.org/officeDocument/2006/relationships/slide" Target="slide13.xml"/><Relationship Id="rId20" Type="http://schemas.openxmlformats.org/officeDocument/2006/relationships/slide" Target="slide3.xml"/><Relationship Id="rId1" Type="http://schemas.openxmlformats.org/officeDocument/2006/relationships/slideLayout" Target="../slideLayouts/slideLayout4.xml"/><Relationship Id="rId6" Type="http://schemas.openxmlformats.org/officeDocument/2006/relationships/hyperlink" Target="schede%20di%20iscrizione%202022" TargetMode="External"/><Relationship Id="rId11" Type="http://schemas.openxmlformats.org/officeDocument/2006/relationships/image" Target="../media/image3.jpeg"/><Relationship Id="rId5" Type="http://schemas.openxmlformats.org/officeDocument/2006/relationships/slide" Target="slide8.xml"/><Relationship Id="rId15" Type="http://schemas.openxmlformats.org/officeDocument/2006/relationships/image" Target="../media/image6.jpeg"/><Relationship Id="rId10" Type="http://schemas.openxmlformats.org/officeDocument/2006/relationships/slide" Target="slide30.xml"/><Relationship Id="rId19" Type="http://schemas.openxmlformats.org/officeDocument/2006/relationships/image" Target="../media/image7.emf"/><Relationship Id="rId4" Type="http://schemas.openxmlformats.org/officeDocument/2006/relationships/slide" Target="slide6.xml"/><Relationship Id="rId9" Type="http://schemas.openxmlformats.org/officeDocument/2006/relationships/image" Target="../media/image2.jpeg"/><Relationship Id="rId1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slide" Target="slide30.xml"/><Relationship Id="rId5" Type="http://schemas.openxmlformats.org/officeDocument/2006/relationships/image" Target="../media/image46.jpeg"/><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5.jpeg"/><Relationship Id="rId3" Type="http://schemas.openxmlformats.org/officeDocument/2006/relationships/image" Target="../media/image48.jpeg"/><Relationship Id="rId7" Type="http://schemas.openxmlformats.org/officeDocument/2006/relationships/image" Target="../media/image51.jpeg"/><Relationship Id="rId12" Type="http://schemas.openxmlformats.org/officeDocument/2006/relationships/slide" Target="slide28.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0.jpeg"/><Relationship Id="rId11" Type="http://schemas.openxmlformats.org/officeDocument/2006/relationships/image" Target="../media/image54.jpeg"/><Relationship Id="rId5" Type="http://schemas.openxmlformats.org/officeDocument/2006/relationships/slide" Target="slide32.xml"/><Relationship Id="rId15" Type="http://schemas.openxmlformats.org/officeDocument/2006/relationships/image" Target="../media/image57.jpeg"/><Relationship Id="rId10" Type="http://schemas.openxmlformats.org/officeDocument/2006/relationships/slide" Target="slide31.xml"/><Relationship Id="rId4" Type="http://schemas.openxmlformats.org/officeDocument/2006/relationships/image" Target="../media/image49.jpeg"/><Relationship Id="rId9" Type="http://schemas.openxmlformats.org/officeDocument/2006/relationships/image" Target="../media/image53.jpeg"/><Relationship Id="rId14" Type="http://schemas.openxmlformats.org/officeDocument/2006/relationships/image" Target="../media/image56.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 Target="slide2.xml"/><Relationship Id="rId9" Type="http://schemas.openxmlformats.org/officeDocument/2006/relationships/image" Target="../media/image7.emf"/></Relationships>
</file>

<file path=ppt/slides/_rels/slide30.xml.rels><?xml version="1.0" encoding="UTF-8" standalone="yes"?>
<Relationships xmlns="http://schemas.openxmlformats.org/package/2006/relationships"><Relationship Id="rId8" Type="http://schemas.openxmlformats.org/officeDocument/2006/relationships/image" Target="../media/image63.jpeg"/><Relationship Id="rId13" Type="http://schemas.openxmlformats.org/officeDocument/2006/relationships/image" Target="../media/image68.jpeg"/><Relationship Id="rId18" Type="http://schemas.openxmlformats.org/officeDocument/2006/relationships/image" Target="../media/image73.jpeg"/><Relationship Id="rId3" Type="http://schemas.openxmlformats.org/officeDocument/2006/relationships/image" Target="../media/image59.jpeg"/><Relationship Id="rId21" Type="http://schemas.openxmlformats.org/officeDocument/2006/relationships/image" Target="../media/image75.jpeg"/><Relationship Id="rId7" Type="http://schemas.openxmlformats.org/officeDocument/2006/relationships/slide" Target="slide29.xml"/><Relationship Id="rId12" Type="http://schemas.openxmlformats.org/officeDocument/2006/relationships/image" Target="../media/image67.jpeg"/><Relationship Id="rId17" Type="http://schemas.openxmlformats.org/officeDocument/2006/relationships/image" Target="../media/image72.jpeg"/><Relationship Id="rId2" Type="http://schemas.openxmlformats.org/officeDocument/2006/relationships/image" Target="../media/image58.jpeg"/><Relationship Id="rId16" Type="http://schemas.openxmlformats.org/officeDocument/2006/relationships/image" Target="../media/image71.jpeg"/><Relationship Id="rId20" Type="http://schemas.openxmlformats.org/officeDocument/2006/relationships/slide" Target="slide31.xml"/><Relationship Id="rId1" Type="http://schemas.openxmlformats.org/officeDocument/2006/relationships/slideLayout" Target="../slideLayouts/slideLayout4.xml"/><Relationship Id="rId6" Type="http://schemas.openxmlformats.org/officeDocument/2006/relationships/image" Target="../media/image62.jpeg"/><Relationship Id="rId11" Type="http://schemas.openxmlformats.org/officeDocument/2006/relationships/image" Target="../media/image66.jpeg"/><Relationship Id="rId5" Type="http://schemas.openxmlformats.org/officeDocument/2006/relationships/image" Target="../media/image61.jpeg"/><Relationship Id="rId15" Type="http://schemas.openxmlformats.org/officeDocument/2006/relationships/image" Target="../media/image70.jpeg"/><Relationship Id="rId10" Type="http://schemas.openxmlformats.org/officeDocument/2006/relationships/image" Target="../media/image65.jpeg"/><Relationship Id="rId19" Type="http://schemas.openxmlformats.org/officeDocument/2006/relationships/image" Target="../media/image74.jpeg"/><Relationship Id="rId4" Type="http://schemas.openxmlformats.org/officeDocument/2006/relationships/image" Target="../media/image60.jpeg"/><Relationship Id="rId9" Type="http://schemas.openxmlformats.org/officeDocument/2006/relationships/image" Target="../media/image64.jpeg"/><Relationship Id="rId14" Type="http://schemas.openxmlformats.org/officeDocument/2006/relationships/image" Target="../media/image69.jpeg"/></Relationships>
</file>

<file path=ppt/slides/_rels/slide31.xml.rels><?xml version="1.0" encoding="UTF-8" standalone="yes"?>
<Relationships xmlns="http://schemas.openxmlformats.org/package/2006/relationships"><Relationship Id="rId8" Type="http://schemas.openxmlformats.org/officeDocument/2006/relationships/hyperlink" Target="http://www.basilicatadavedere.com/it/" TargetMode="External"/><Relationship Id="rId3" Type="http://schemas.openxmlformats.org/officeDocument/2006/relationships/hyperlink" Target="http://www.basilicataturistica.it/territori/ferrandina/?lang=it" TargetMode="External"/><Relationship Id="rId7" Type="http://schemas.openxmlformats.org/officeDocument/2006/relationships/hyperlink" Target="http://www.basilicatatour.com/itinerari.html" TargetMode="External"/><Relationship Id="rId2" Type="http://schemas.openxmlformats.org/officeDocument/2006/relationships/hyperlink" Target="http://www.comune.ferrandina.mt.it/" TargetMode="External"/><Relationship Id="rId1" Type="http://schemas.openxmlformats.org/officeDocument/2006/relationships/slideLayout" Target="../slideLayouts/slideLayout6.xml"/><Relationship Id="rId6" Type="http://schemas.openxmlformats.org/officeDocument/2006/relationships/hyperlink" Target="http://www.basilicatanet.com/ita/web/index.asp?nav=turismo" TargetMode="External"/><Relationship Id="rId5" Type="http://schemas.openxmlformats.org/officeDocument/2006/relationships/hyperlink" Target="http://www.inviaggioinbasilicata.it/" TargetMode="External"/><Relationship Id="rId4" Type="http://schemas.openxmlformats.org/officeDocument/2006/relationships/hyperlink" Target="http://www.aptbasilicata.it/Ferrandina.633+M59b67670c20.0.html" TargetMode="External"/><Relationship Id="rId9" Type="http://schemas.openxmlformats.org/officeDocument/2006/relationships/slide" Target="slide2.xml"/></Relationships>
</file>

<file path=ppt/slides/_rels/slide32.xml.rels><?xml version="1.0" encoding="UTF-8" standalone="yes"?>
<Relationships xmlns="http://schemas.openxmlformats.org/package/2006/relationships"><Relationship Id="rId8" Type="http://schemas.openxmlformats.org/officeDocument/2006/relationships/hyperlink" Target="http://www.chiruzzi.it/" TargetMode="External"/><Relationship Id="rId3" Type="http://schemas.openxmlformats.org/officeDocument/2006/relationships/hyperlink" Target="http://www.ferroviedellostato.it/" TargetMode="External"/><Relationship Id="rId7" Type="http://schemas.openxmlformats.org/officeDocument/2006/relationships/hyperlink" Target="http://www.noletour.com/"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slide" Target="slide2.xml"/><Relationship Id="rId11" Type="http://schemas.openxmlformats.org/officeDocument/2006/relationships/hyperlink" Target="http://www.rabite.it/" TargetMode="External"/><Relationship Id="rId5" Type="http://schemas.openxmlformats.org/officeDocument/2006/relationships/hyperlink" Target="http://www.aptbasilicata.it/Concessionari-di-Ferrandina.897.0.html" TargetMode="External"/><Relationship Id="rId10" Type="http://schemas.openxmlformats.org/officeDocument/2006/relationships/hyperlink" Target="http://www.marozzivt.it/" TargetMode="External"/><Relationship Id="rId4" Type="http://schemas.openxmlformats.org/officeDocument/2006/relationships/hyperlink" Target="http://www.aeroportidipuglia.it/homepagebari" TargetMode="External"/><Relationship Id="rId9" Type="http://schemas.openxmlformats.org/officeDocument/2006/relationships/hyperlink" Target="http://www.marinobus.it/"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emf"/><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6.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masciulli.g@libero.it" TargetMode="External"/><Relationship Id="rId2" Type="http://schemas.openxmlformats.org/officeDocument/2006/relationships/hyperlink" Target="mailto:unitreferrandina@yahoo.it" TargetMode="Externa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E7A41E1B-4F70-4964-A407-84C68BE8251C}" type="slidenum">
              <a:rPr lang="it-IT" smtClean="0"/>
              <a:t>1</a:t>
            </a:fld>
            <a:endParaRPr lang="it-IT" dirty="0"/>
          </a:p>
        </p:txBody>
      </p:sp>
      <p:pic>
        <p:nvPicPr>
          <p:cNvPr id="15" name="Immagine 14">
            <a:extLst>
              <a:ext uri="{FF2B5EF4-FFF2-40B4-BE49-F238E27FC236}">
                <a16:creationId xmlns:a16="http://schemas.microsoft.com/office/drawing/2014/main" id="{103D4618-5368-449F-AA65-1B09FD373AC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r="179"/>
          <a:stretch/>
        </p:blipFill>
        <p:spPr>
          <a:xfrm>
            <a:off x="10646" y="692696"/>
            <a:ext cx="9877634" cy="5472608"/>
          </a:xfrm>
          <a:prstGeom prst="rect">
            <a:avLst/>
          </a:prstGeom>
          <a:ln w="12700">
            <a:solidFill>
              <a:schemeClr val="tx1"/>
            </a:solidFill>
          </a:ln>
        </p:spPr>
      </p:pic>
      <p:sp>
        <p:nvSpPr>
          <p:cNvPr id="5" name="Freccia a destra 4">
            <a:hlinkClick r:id="rId5" action="ppaction://hlinksldjump"/>
            <a:extLst>
              <a:ext uri="{FF2B5EF4-FFF2-40B4-BE49-F238E27FC236}">
                <a16:creationId xmlns:a16="http://schemas.microsoft.com/office/drawing/2014/main" id="{42541777-D072-410B-BE1D-8A0FA80AF17C}"/>
              </a:ext>
            </a:extLst>
          </p:cNvPr>
          <p:cNvSpPr/>
          <p:nvPr/>
        </p:nvSpPr>
        <p:spPr>
          <a:xfrm>
            <a:off x="9157025" y="6453336"/>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300580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9660" y="2690081"/>
            <a:ext cx="9437521" cy="3801041"/>
          </a:xfrm>
          <a:prstGeom prst="rect">
            <a:avLst/>
          </a:prstGeom>
        </p:spPr>
        <p:txBody>
          <a:bodyPr wrap="square">
            <a:spAutoFit/>
          </a:bodyPr>
          <a:lstStyle/>
          <a:p>
            <a:pPr algn="just"/>
            <a:r>
              <a:rPr lang="it-IT" sz="1300" dirty="0">
                <a:latin typeface="Arial" pitchFamily="34" charset="0"/>
                <a:cs typeface="Arial" pitchFamily="34" charset="0"/>
              </a:rPr>
              <a:t>La commissione giudicatrice correggerà i fogli risposte  e, nella serata dello stesso 21 maggio, comunicherà  i  nominativi  dei  primi  tre </a:t>
            </a:r>
            <a:r>
              <a:rPr lang="it-IT" sz="1300" dirty="0">
                <a:solidFill>
                  <a:prstClr val="black"/>
                </a:solidFill>
                <a:latin typeface="Arial" pitchFamily="34" charset="0"/>
                <a:cs typeface="Arial" pitchFamily="34" charset="0"/>
              </a:rPr>
              <a:t>classificati per ogni categoria </a:t>
            </a:r>
            <a:r>
              <a:rPr lang="it-IT" sz="1300" dirty="0">
                <a:latin typeface="Arial" pitchFamily="34" charset="0"/>
                <a:cs typeface="Arial" pitchFamily="34" charset="0"/>
              </a:rPr>
              <a:t>presso la Sala Convegni dell’ex Monastero di Santa Chiara a Ferrandina. </a:t>
            </a:r>
          </a:p>
          <a:p>
            <a:pPr algn="just"/>
            <a:r>
              <a:rPr lang="it-IT" sz="1300" dirty="0">
                <a:latin typeface="Arial" pitchFamily="34" charset="0"/>
                <a:cs typeface="Arial" pitchFamily="34" charset="0"/>
              </a:rPr>
              <a:t>Tutti gli altri concorrenti saranno classificati al quarto posto, a pari merito.</a:t>
            </a:r>
          </a:p>
          <a:p>
            <a:pPr algn="just">
              <a:spcBef>
                <a:spcPts val="1200"/>
              </a:spcBef>
            </a:pPr>
            <a:r>
              <a:rPr lang="it-IT" sz="1300" b="1" dirty="0">
                <a:latin typeface="Arial" pitchFamily="34" charset="0"/>
                <a:cs typeface="Arial" pitchFamily="34" charset="0"/>
              </a:rPr>
              <a:t>     10.  PREMI</a:t>
            </a:r>
          </a:p>
          <a:p>
            <a:pPr algn="just"/>
            <a:r>
              <a:rPr lang="it-IT" sz="1300" dirty="0">
                <a:latin typeface="Arial" pitchFamily="34" charset="0"/>
                <a:cs typeface="Arial" pitchFamily="34" charset="0"/>
              </a:rPr>
              <a:t>Per ciascuna categoria sono previsti i seguenti premi:	</a:t>
            </a:r>
          </a:p>
          <a:p>
            <a:pPr algn="just"/>
            <a:r>
              <a:rPr lang="it-IT" sz="1300" b="1" dirty="0">
                <a:latin typeface="Arial" pitchFamily="34" charset="0"/>
                <a:cs typeface="Arial" pitchFamily="34" charset="0"/>
              </a:rPr>
              <a:t>1° classificato </a:t>
            </a:r>
            <a:r>
              <a:rPr lang="it-IT" sz="1300" dirty="0">
                <a:latin typeface="Arial" pitchFamily="34" charset="0"/>
                <a:cs typeface="Arial" pitchFamily="34" charset="0"/>
              </a:rPr>
              <a:t>–       Attestato e un libro;</a:t>
            </a:r>
          </a:p>
          <a:p>
            <a:pPr algn="just"/>
            <a:r>
              <a:rPr lang="it-IT" sz="1300" b="1" dirty="0">
                <a:latin typeface="Arial" pitchFamily="34" charset="0"/>
                <a:cs typeface="Arial" pitchFamily="34" charset="0"/>
              </a:rPr>
              <a:t>2° classificato </a:t>
            </a:r>
            <a:r>
              <a:rPr lang="it-IT" sz="1300" dirty="0">
                <a:latin typeface="Arial" pitchFamily="34" charset="0"/>
                <a:cs typeface="Arial" pitchFamily="34" charset="0"/>
              </a:rPr>
              <a:t>-        Attestato e un libro;</a:t>
            </a:r>
          </a:p>
          <a:p>
            <a:pPr algn="just"/>
            <a:r>
              <a:rPr lang="it-IT" sz="1300" b="1" dirty="0">
                <a:latin typeface="Arial" pitchFamily="34" charset="0"/>
                <a:cs typeface="Arial" pitchFamily="34" charset="0"/>
              </a:rPr>
              <a:t>3° classificato </a:t>
            </a:r>
            <a:r>
              <a:rPr lang="it-IT" sz="1300" dirty="0">
                <a:latin typeface="Arial" pitchFamily="34" charset="0"/>
                <a:cs typeface="Arial" pitchFamily="34" charset="0"/>
              </a:rPr>
              <a:t>-        Attestato e un libro;</a:t>
            </a:r>
          </a:p>
          <a:p>
            <a:pPr algn="just"/>
            <a:r>
              <a:rPr lang="it-IT" sz="1300" b="1" dirty="0">
                <a:latin typeface="Arial" pitchFamily="34" charset="0"/>
                <a:cs typeface="Arial" pitchFamily="34" charset="0"/>
              </a:rPr>
              <a:t>Tutti i partecipanti </a:t>
            </a:r>
            <a:r>
              <a:rPr lang="it-IT" sz="1300" dirty="0">
                <a:latin typeface="Arial" pitchFamily="34" charset="0"/>
                <a:cs typeface="Arial" pitchFamily="34" charset="0"/>
              </a:rPr>
              <a:t>-</a:t>
            </a:r>
            <a:r>
              <a:rPr lang="it-IT" sz="1300" b="1" dirty="0">
                <a:latin typeface="Arial" pitchFamily="34" charset="0"/>
                <a:cs typeface="Arial" pitchFamily="34" charset="0"/>
              </a:rPr>
              <a:t> </a:t>
            </a:r>
            <a:r>
              <a:rPr lang="it-IT" sz="1300" dirty="0">
                <a:latin typeface="Arial" pitchFamily="34" charset="0"/>
                <a:cs typeface="Arial" pitchFamily="34" charset="0"/>
              </a:rPr>
              <a:t>Attestato.</a:t>
            </a:r>
          </a:p>
          <a:p>
            <a:pPr lvl="0" algn="just">
              <a:spcBef>
                <a:spcPts val="1200"/>
              </a:spcBef>
            </a:pPr>
            <a:r>
              <a:rPr lang="it-IT" sz="1300" b="1" dirty="0">
                <a:latin typeface="Arial" pitchFamily="34" charset="0"/>
                <a:cs typeface="Arial" pitchFamily="34" charset="0"/>
              </a:rPr>
              <a:t>     11.   NORME ANTICOVID</a:t>
            </a:r>
          </a:p>
          <a:p>
            <a:pPr marL="0" indent="0" algn="just">
              <a:buNone/>
            </a:pPr>
            <a:r>
              <a:rPr lang="it-IT" sz="1300" dirty="0">
                <a:latin typeface="Arial" pitchFamily="34" charset="0"/>
                <a:cs typeface="Arial" pitchFamily="34" charset="0"/>
              </a:rPr>
              <a:t>A causa della pandemia, all’ingresso dei luoghi chiusi, sarà misurata la temperatura, inoltre, si potrà partecipare al campionato se muniti di mascherina e certificazione verde Covid-19.</a:t>
            </a:r>
          </a:p>
          <a:p>
            <a:pPr marL="0" indent="0" algn="just">
              <a:buNone/>
            </a:pPr>
            <a:r>
              <a:rPr lang="it-IT" sz="1300" dirty="0">
                <a:latin typeface="Arial" pitchFamily="34" charset="0"/>
                <a:cs typeface="Arial" pitchFamily="34" charset="0"/>
              </a:rPr>
              <a:t>Saranno, comunque, applicate le norme in vigore al momento.</a:t>
            </a:r>
          </a:p>
          <a:p>
            <a:pPr marL="0" indent="0" algn="just">
              <a:buNone/>
            </a:pPr>
            <a:r>
              <a:rPr lang="it-IT" sz="1300" dirty="0">
                <a:latin typeface="Arial" pitchFamily="34" charset="0"/>
                <a:cs typeface="Arial" pitchFamily="34" charset="0"/>
              </a:rPr>
              <a:t>Al fine di mantenere il distanziamento ed evitare assembramenti, </a:t>
            </a:r>
            <a:r>
              <a:rPr lang="it-IT" sz="1300" dirty="0" err="1">
                <a:latin typeface="Arial" pitchFamily="34" charset="0"/>
                <a:cs typeface="Arial" pitchFamily="34" charset="0"/>
              </a:rPr>
              <a:t>l’Unitre</a:t>
            </a:r>
            <a:r>
              <a:rPr lang="it-IT" sz="1300" dirty="0">
                <a:latin typeface="Arial" pitchFamily="34" charset="0"/>
                <a:cs typeface="Arial" pitchFamily="34" charset="0"/>
              </a:rPr>
              <a:t> di Ferrandina si riserva di bloccare le iscrizioni prima del 21 marzo 2022 qualora lo ritenga opportuno.</a:t>
            </a:r>
          </a:p>
          <a:p>
            <a:pPr marL="0" indent="0" algn="just">
              <a:buNone/>
            </a:pPr>
            <a:r>
              <a:rPr lang="it-IT" sz="1300" b="1" dirty="0">
                <a:latin typeface="Arial" pitchFamily="34" charset="0"/>
                <a:cs typeface="Arial" pitchFamily="34" charset="0"/>
              </a:rPr>
              <a:t>Ci auguriamo che a maggio la pandemia sia sotto controllo e il campionato possa effettuarsi, la conferma sarà inviata alle </a:t>
            </a:r>
            <a:r>
              <a:rPr lang="it-IT" sz="1300" b="1" dirty="0" err="1">
                <a:latin typeface="Arial" pitchFamily="34" charset="0"/>
                <a:cs typeface="Arial" pitchFamily="34" charset="0"/>
              </a:rPr>
              <a:t>Unitre</a:t>
            </a:r>
            <a:r>
              <a:rPr lang="it-IT" sz="1300" b="1" dirty="0">
                <a:latin typeface="Arial" pitchFamily="34" charset="0"/>
                <a:cs typeface="Arial" pitchFamily="34" charset="0"/>
              </a:rPr>
              <a:t> iscritte entro il 30/04/2022, le quote di iscrizione potranno essere versate entro il 07/05/2022.</a:t>
            </a:r>
          </a:p>
        </p:txBody>
      </p:sp>
      <p:sp>
        <p:nvSpPr>
          <p:cNvPr id="3" name="Segnaposto contenuto 2"/>
          <p:cNvSpPr>
            <a:spLocks noGrp="1"/>
          </p:cNvSpPr>
          <p:nvPr>
            <p:ph idx="1"/>
          </p:nvPr>
        </p:nvSpPr>
        <p:spPr>
          <a:xfrm>
            <a:off x="2073921" y="116632"/>
            <a:ext cx="7500300" cy="2573449"/>
          </a:xfrm>
        </p:spPr>
        <p:txBody>
          <a:bodyPr rIns="126000">
            <a:noAutofit/>
          </a:bodyPr>
          <a:lstStyle/>
          <a:p>
            <a:pPr marL="0" indent="0" algn="just">
              <a:spcBef>
                <a:spcPts val="1200"/>
              </a:spcBef>
              <a:buNone/>
            </a:pPr>
            <a:endParaRPr lang="it-IT" sz="100" b="1" dirty="0">
              <a:latin typeface="Arial" pitchFamily="34" charset="0"/>
              <a:cs typeface="Arial" pitchFamily="34" charset="0"/>
            </a:endParaRPr>
          </a:p>
          <a:p>
            <a:pPr marL="0" indent="0" algn="just">
              <a:spcBef>
                <a:spcPts val="500"/>
              </a:spcBef>
              <a:buNone/>
            </a:pPr>
            <a:endParaRPr lang="it-IT" sz="1400" b="1" dirty="0">
              <a:latin typeface="Arial" pitchFamily="34" charset="0"/>
              <a:cs typeface="Arial" pitchFamily="34" charset="0"/>
            </a:endParaRPr>
          </a:p>
          <a:p>
            <a:pPr marL="0" indent="0" algn="just">
              <a:spcBef>
                <a:spcPts val="500"/>
              </a:spcBef>
              <a:buNone/>
            </a:pPr>
            <a:r>
              <a:rPr lang="it-IT" sz="1400" b="1" dirty="0">
                <a:latin typeface="Arial" pitchFamily="34" charset="0"/>
                <a:cs typeface="Arial" pitchFamily="34" charset="0"/>
              </a:rPr>
              <a:t>GARA</a:t>
            </a:r>
          </a:p>
          <a:p>
            <a:pPr marL="0" lvl="0" indent="0" algn="just">
              <a:spcBef>
                <a:spcPts val="600"/>
              </a:spcBef>
              <a:buNone/>
            </a:pPr>
            <a:r>
              <a:rPr lang="it-IT" sz="1300" b="1" dirty="0">
                <a:latin typeface="Arial" pitchFamily="34" charset="0"/>
                <a:cs typeface="Arial" pitchFamily="34" charset="0"/>
              </a:rPr>
              <a:t>     8.   MODALITÀ DI PARTECIPAZIONE</a:t>
            </a:r>
            <a:endParaRPr lang="it-IT" sz="1300" dirty="0">
              <a:latin typeface="Arial" pitchFamily="34" charset="0"/>
              <a:cs typeface="Arial" pitchFamily="34" charset="0"/>
            </a:endParaRPr>
          </a:p>
          <a:p>
            <a:pPr marL="0" indent="0" algn="just">
              <a:buNone/>
            </a:pPr>
            <a:r>
              <a:rPr lang="it-IT" sz="1300" dirty="0">
                <a:latin typeface="Arial" pitchFamily="34" charset="0"/>
                <a:cs typeface="Arial" pitchFamily="34" charset="0"/>
              </a:rPr>
              <a:t>La competizione si svolgerà a Ferrandina sabato </a:t>
            </a:r>
            <a:r>
              <a:rPr lang="it-IT" sz="1300" b="1" dirty="0">
                <a:latin typeface="Arial" pitchFamily="34" charset="0"/>
                <a:cs typeface="Arial" pitchFamily="34" charset="0"/>
              </a:rPr>
              <a:t>21 maggio 2022</a:t>
            </a:r>
            <a:r>
              <a:rPr lang="it-IT" sz="1300" dirty="0">
                <a:latin typeface="Arial" pitchFamily="34" charset="0"/>
                <a:cs typeface="Arial" pitchFamily="34" charset="0"/>
              </a:rPr>
              <a:t> nella sede dell’Unitre  c/o Monastero Santa Chiara in Largo Palestro, 1. </a:t>
            </a:r>
          </a:p>
          <a:p>
            <a:pPr marL="0" indent="0" algn="just">
              <a:buNone/>
            </a:pPr>
            <a:r>
              <a:rPr lang="it-IT" sz="1300" dirty="0">
                <a:latin typeface="Arial" pitchFamily="34" charset="0"/>
                <a:cs typeface="Arial" pitchFamily="34" charset="0"/>
              </a:rPr>
              <a:t>Avrà inizio alle ore 10.00 con la consegna a ciascun concorrente, ognuno per la propria categoria di partecipazione, della copia dei testi insieme alla scheda per le risposte in plico chiuso.</a:t>
            </a:r>
          </a:p>
          <a:p>
            <a:pPr marL="0" indent="0" algn="just">
              <a:buNone/>
            </a:pPr>
            <a:r>
              <a:rPr lang="it-IT" sz="1300" dirty="0">
                <a:latin typeface="Arial" pitchFamily="34" charset="0"/>
                <a:cs typeface="Arial" pitchFamily="34" charset="0"/>
              </a:rPr>
              <a:t>Consegnate tutte le copie dei testi i concorrenti potranno aprire il plico ed avranno a disposizione 2 ore per risolvere individualmente i quesiti sotto la direzione di una commissione giudicatrice.</a:t>
            </a:r>
          </a:p>
          <a:p>
            <a:pPr marL="0" lvl="0" indent="0" algn="just">
              <a:spcBef>
                <a:spcPts val="1200"/>
              </a:spcBef>
              <a:buNone/>
            </a:pPr>
            <a:r>
              <a:rPr lang="it-IT" sz="1300" dirty="0">
                <a:latin typeface="Arial" pitchFamily="34" charset="0"/>
                <a:cs typeface="Arial" pitchFamily="34" charset="0"/>
              </a:rPr>
              <a:t> </a:t>
            </a:r>
            <a:r>
              <a:rPr lang="it-IT" sz="1300" b="1" dirty="0">
                <a:latin typeface="Arial" pitchFamily="34" charset="0"/>
                <a:cs typeface="Arial" pitchFamily="34" charset="0"/>
              </a:rPr>
              <a:t>    9.   CLASSIFICHE</a:t>
            </a:r>
          </a:p>
        </p:txBody>
      </p:sp>
      <p:sp>
        <p:nvSpPr>
          <p:cNvPr id="5" name="Rettangolo 4"/>
          <p:cNvSpPr/>
          <p:nvPr/>
        </p:nvSpPr>
        <p:spPr>
          <a:xfrm>
            <a:off x="-24010" y="191551"/>
            <a:ext cx="9900472" cy="338554"/>
          </a:xfrm>
          <a:prstGeom prst="rect">
            <a:avLst/>
          </a:prstGeom>
        </p:spPr>
        <p:txBody>
          <a:bodyPr wrap="square">
            <a:spAutoFit/>
          </a:bodyPr>
          <a:lstStyle/>
          <a:p>
            <a:pPr algn="ctr"/>
            <a:r>
              <a:rPr lang="it-IT" sz="1600" b="1" u="sng" dirty="0">
                <a:solidFill>
                  <a:srgbClr val="222222"/>
                </a:solidFill>
                <a:latin typeface="Arial" pitchFamily="34" charset="0"/>
                <a:ea typeface="Calibri"/>
                <a:cs typeface="Arial" pitchFamily="34" charset="0"/>
              </a:rPr>
              <a:t>REGOLAMENTO</a:t>
            </a:r>
            <a:endParaRPr lang="it-IT" sz="1600" dirty="0">
              <a:latin typeface="Arial" pitchFamily="34" charset="0"/>
              <a:cs typeface="Arial" pitchFamily="34" charset="0"/>
            </a:endParaRPr>
          </a:p>
        </p:txBody>
      </p:sp>
      <p:sp>
        <p:nvSpPr>
          <p:cNvPr id="9" name="Freccia a destra 8">
            <a:hlinkClick r:id="rId3" action="ppaction://hlinksldjump"/>
            <a:extLst>
              <a:ext uri="{FF2B5EF4-FFF2-40B4-BE49-F238E27FC236}">
                <a16:creationId xmlns:a16="http://schemas.microsoft.com/office/drawing/2014/main" id="{99B4C7B6-BA4B-4244-BEA4-18E2534C864E}"/>
              </a:ext>
            </a:extLst>
          </p:cNvPr>
          <p:cNvSpPr/>
          <p:nvPr/>
        </p:nvSpPr>
        <p:spPr>
          <a:xfrm>
            <a:off x="9057456" y="6309320"/>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68FE07D0-26B2-4F03-A77A-B07031C016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941923" cy="2728088"/>
          </a:xfrm>
          <a:prstGeom prst="rect">
            <a:avLst/>
          </a:prstGeom>
        </p:spPr>
      </p:pic>
    </p:spTree>
    <p:extLst>
      <p:ext uri="{BB962C8B-B14F-4D97-AF65-F5344CB8AC3E}">
        <p14:creationId xmlns:p14="http://schemas.microsoft.com/office/powerpoint/2010/main" val="13009333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302C5FD-B00A-4A86-B88A-B9BE2589A6FE}"/>
              </a:ext>
            </a:extLst>
          </p:cNvPr>
          <p:cNvSpPr>
            <a:spLocks noGrp="1"/>
          </p:cNvSpPr>
          <p:nvPr>
            <p:ph type="sldNum" sz="quarter" idx="12"/>
          </p:nvPr>
        </p:nvSpPr>
        <p:spPr/>
        <p:txBody>
          <a:bodyPr/>
          <a:lstStyle/>
          <a:p>
            <a:fld id="{E7A41E1B-4F70-4964-A407-84C68BE8251C}" type="slidenum">
              <a:rPr lang="it-IT" smtClean="0"/>
              <a:t>11</a:t>
            </a:fld>
            <a:endParaRPr lang="it-IT" dirty="0"/>
          </a:p>
        </p:txBody>
      </p:sp>
      <p:sp>
        <p:nvSpPr>
          <p:cNvPr id="4" name="Rettangolo 3">
            <a:extLst>
              <a:ext uri="{FF2B5EF4-FFF2-40B4-BE49-F238E27FC236}">
                <a16:creationId xmlns:a16="http://schemas.microsoft.com/office/drawing/2014/main" id="{6C1CC8D6-1152-47B6-9218-0D840758B99B}"/>
              </a:ext>
            </a:extLst>
          </p:cNvPr>
          <p:cNvSpPr/>
          <p:nvPr/>
        </p:nvSpPr>
        <p:spPr>
          <a:xfrm>
            <a:off x="-24010" y="191551"/>
            <a:ext cx="9900472" cy="338554"/>
          </a:xfrm>
          <a:prstGeom prst="rect">
            <a:avLst/>
          </a:prstGeom>
        </p:spPr>
        <p:txBody>
          <a:bodyPr wrap="square">
            <a:spAutoFit/>
          </a:bodyPr>
          <a:lstStyle/>
          <a:p>
            <a:pPr algn="ctr"/>
            <a:r>
              <a:rPr lang="it-IT" sz="1600" b="1" u="sng" dirty="0">
                <a:solidFill>
                  <a:srgbClr val="222222"/>
                </a:solidFill>
                <a:latin typeface="Arial" pitchFamily="34" charset="0"/>
                <a:ea typeface="Calibri"/>
                <a:cs typeface="Arial" pitchFamily="34" charset="0"/>
              </a:rPr>
              <a:t>REGOLAMENTO</a:t>
            </a:r>
            <a:endParaRPr lang="it-IT" sz="1600" dirty="0">
              <a:latin typeface="Arial" pitchFamily="34" charset="0"/>
              <a:cs typeface="Arial" pitchFamily="34" charset="0"/>
            </a:endParaRPr>
          </a:p>
        </p:txBody>
      </p:sp>
      <p:sp>
        <p:nvSpPr>
          <p:cNvPr id="7" name="Segnaposto contenuto 2">
            <a:extLst>
              <a:ext uri="{FF2B5EF4-FFF2-40B4-BE49-F238E27FC236}">
                <a16:creationId xmlns:a16="http://schemas.microsoft.com/office/drawing/2014/main" id="{8AAB8294-4A44-4168-9143-DDB04C518396}"/>
              </a:ext>
            </a:extLst>
          </p:cNvPr>
          <p:cNvSpPr txBox="1">
            <a:spLocks/>
          </p:cNvSpPr>
          <p:nvPr/>
        </p:nvSpPr>
        <p:spPr>
          <a:xfrm>
            <a:off x="2047147" y="535194"/>
            <a:ext cx="7500300" cy="2376264"/>
          </a:xfrm>
          <a:prstGeom prst="rect">
            <a:avLst/>
          </a:prstGeom>
        </p:spPr>
        <p:txBody>
          <a:bodyPr rIns="126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1200"/>
              </a:spcBef>
              <a:buFont typeface="Arial" pitchFamily="34" charset="0"/>
              <a:buNone/>
            </a:pPr>
            <a:endParaRPr lang="it-IT" sz="100" b="1" dirty="0">
              <a:latin typeface="Arial" pitchFamily="34" charset="0"/>
              <a:cs typeface="Arial" pitchFamily="34" charset="0"/>
            </a:endParaRPr>
          </a:p>
          <a:p>
            <a:pPr marL="0" indent="0" algn="just">
              <a:spcBef>
                <a:spcPts val="500"/>
              </a:spcBef>
              <a:buFont typeface="Arial" pitchFamily="34" charset="0"/>
              <a:buNone/>
            </a:pPr>
            <a:endParaRPr lang="it-IT" sz="1400" b="1" dirty="0">
              <a:latin typeface="Arial" pitchFamily="34" charset="0"/>
              <a:cs typeface="Arial" pitchFamily="34" charset="0"/>
            </a:endParaRPr>
          </a:p>
          <a:p>
            <a:pPr marL="0" indent="0" algn="just">
              <a:spcBef>
                <a:spcPts val="500"/>
              </a:spcBef>
              <a:buFont typeface="Arial" pitchFamily="34" charset="0"/>
              <a:buNone/>
            </a:pPr>
            <a:r>
              <a:rPr lang="it-IT" sz="1300" b="1" dirty="0">
                <a:latin typeface="Arial" pitchFamily="34" charset="0"/>
                <a:cs typeface="Arial" pitchFamily="34" charset="0"/>
              </a:rPr>
              <a:t>      </a:t>
            </a:r>
          </a:p>
          <a:p>
            <a:pPr marL="0" indent="0" algn="just">
              <a:buFont typeface="Arial" pitchFamily="34" charset="0"/>
              <a:buNone/>
            </a:pPr>
            <a:r>
              <a:rPr lang="it-IT" sz="1300" b="1" dirty="0">
                <a:latin typeface="Arial" pitchFamily="34" charset="0"/>
                <a:cs typeface="Arial" pitchFamily="34" charset="0"/>
              </a:rPr>
              <a:t>    </a:t>
            </a:r>
            <a:endParaRPr lang="it-IT" sz="1300" dirty="0">
              <a:latin typeface="Arial" pitchFamily="34" charset="0"/>
              <a:cs typeface="Arial" pitchFamily="34" charset="0"/>
            </a:endParaRPr>
          </a:p>
        </p:txBody>
      </p:sp>
      <p:sp>
        <p:nvSpPr>
          <p:cNvPr id="9" name="CasellaDiTesto 8">
            <a:extLst>
              <a:ext uri="{FF2B5EF4-FFF2-40B4-BE49-F238E27FC236}">
                <a16:creationId xmlns:a16="http://schemas.microsoft.com/office/drawing/2014/main" id="{6E7CFB5B-BEA7-4FFE-83FE-16F3D216FE88}"/>
              </a:ext>
            </a:extLst>
          </p:cNvPr>
          <p:cNvSpPr txBox="1"/>
          <p:nvPr/>
        </p:nvSpPr>
        <p:spPr>
          <a:xfrm>
            <a:off x="200472" y="2804156"/>
            <a:ext cx="9346975" cy="2975173"/>
          </a:xfrm>
          <a:prstGeom prst="rect">
            <a:avLst/>
          </a:prstGeom>
          <a:noFill/>
        </p:spPr>
        <p:txBody>
          <a:bodyPr wrap="square">
            <a:spAutoFit/>
          </a:bodyPr>
          <a:lstStyle/>
          <a:p>
            <a:pPr lvl="0" algn="just">
              <a:spcBef>
                <a:spcPts val="600"/>
              </a:spcBef>
            </a:pPr>
            <a:endParaRPr lang="it-IT" sz="1300" dirty="0">
              <a:latin typeface="Arial" pitchFamily="34" charset="0"/>
              <a:cs typeface="Arial" pitchFamily="34" charset="0"/>
            </a:endParaRPr>
          </a:p>
          <a:p>
            <a:pPr algn="just">
              <a:spcBef>
                <a:spcPts val="1500"/>
              </a:spcBef>
              <a:spcAft>
                <a:spcPts val="1000"/>
              </a:spcAft>
            </a:pPr>
            <a:r>
              <a:rPr lang="it-IT" sz="1300" b="1" dirty="0">
                <a:latin typeface="Arial" pitchFamily="34" charset="0"/>
                <a:cs typeface="Arial" pitchFamily="34" charset="0"/>
              </a:rPr>
              <a:t>INFORMAZIONI. </a:t>
            </a:r>
          </a:p>
          <a:p>
            <a:pPr lvl="0" algn="just">
              <a:spcAft>
                <a:spcPts val="600"/>
              </a:spcAft>
            </a:pPr>
            <a:r>
              <a:rPr lang="it-IT" sz="1400" dirty="0">
                <a:latin typeface="Arial" pitchFamily="34" charset="0"/>
                <a:cs typeface="Arial" pitchFamily="34" charset="0"/>
              </a:rPr>
              <a:t>Per ulteriori informazioni, si può consultare:  </a:t>
            </a:r>
          </a:p>
          <a:p>
            <a:pPr lvl="0" algn="just">
              <a:spcAft>
                <a:spcPts val="300"/>
              </a:spcAft>
            </a:pPr>
            <a:r>
              <a:rPr lang="it-IT" sz="1400" dirty="0">
                <a:latin typeface="Arial" pitchFamily="34" charset="0"/>
                <a:cs typeface="Arial" pitchFamily="34" charset="0"/>
              </a:rPr>
              <a:t>                                           -  la rivista online </a:t>
            </a:r>
            <a:r>
              <a:rPr lang="it-IT" sz="1400" dirty="0" err="1">
                <a:latin typeface="Arial" pitchFamily="34" charset="0"/>
                <a:cs typeface="Arial" pitchFamily="34" charset="0"/>
              </a:rPr>
              <a:t>dell’Unitre</a:t>
            </a:r>
            <a:r>
              <a:rPr lang="it-IT" sz="1400" dirty="0">
                <a:latin typeface="Arial" pitchFamily="34" charset="0"/>
                <a:cs typeface="Arial" pitchFamily="34" charset="0"/>
              </a:rPr>
              <a:t> Nazionale:     </a:t>
            </a:r>
            <a:r>
              <a:rPr lang="it-IT" sz="1400" b="1" dirty="0">
                <a:latin typeface="Arial" pitchFamily="34" charset="0"/>
                <a:cs typeface="Arial" pitchFamily="34" charset="0"/>
                <a:hlinkClick r:id="rId2"/>
              </a:rPr>
              <a:t>http://www.accademiaumanita.com</a:t>
            </a:r>
            <a:endParaRPr lang="it-IT" sz="1400" b="1" dirty="0">
              <a:latin typeface="Arial" pitchFamily="34" charset="0"/>
              <a:cs typeface="Arial" pitchFamily="34" charset="0"/>
            </a:endParaRPr>
          </a:p>
          <a:p>
            <a:pPr lvl="0" algn="just">
              <a:spcAft>
                <a:spcPts val="1200"/>
              </a:spcAft>
            </a:pPr>
            <a:r>
              <a:rPr lang="it-IT" sz="1400" dirty="0">
                <a:latin typeface="Arial" pitchFamily="34" charset="0"/>
                <a:cs typeface="Arial" pitchFamily="34" charset="0"/>
              </a:rPr>
              <a:t>                                           -  la pagina </a:t>
            </a:r>
            <a:r>
              <a:rPr lang="it-IT" sz="1400" dirty="0" err="1">
                <a:latin typeface="Arial" pitchFamily="34" charset="0"/>
                <a:cs typeface="Arial" pitchFamily="34" charset="0"/>
              </a:rPr>
              <a:t>facebook</a:t>
            </a:r>
            <a:r>
              <a:rPr lang="it-IT" sz="1400" dirty="0">
                <a:latin typeface="Arial" pitchFamily="34" charset="0"/>
                <a:cs typeface="Arial" pitchFamily="34" charset="0"/>
              </a:rPr>
              <a:t>:                   </a:t>
            </a:r>
            <a:r>
              <a:rPr lang="it-IT" sz="1400" b="1" dirty="0">
                <a:latin typeface="Arial" pitchFamily="34" charset="0"/>
                <a:cs typeface="Arial" pitchFamily="34" charset="0"/>
                <a:hlinkClick r:id="rId3"/>
              </a:rPr>
              <a:t>https://www.facebook.com/unitreferrandina</a:t>
            </a:r>
            <a:endParaRPr lang="it-IT" sz="1400" b="1" dirty="0">
              <a:latin typeface="Arial" pitchFamily="34" charset="0"/>
              <a:cs typeface="Arial" pitchFamily="34" charset="0"/>
            </a:endParaRPr>
          </a:p>
          <a:p>
            <a:pPr algn="just">
              <a:spcBef>
                <a:spcPts val="1800"/>
              </a:spcBef>
              <a:spcAft>
                <a:spcPts val="600"/>
              </a:spcAft>
            </a:pPr>
            <a:r>
              <a:rPr lang="it-IT" sz="1400" dirty="0">
                <a:latin typeface="Arial" pitchFamily="34" charset="0"/>
                <a:cs typeface="Arial" pitchFamily="34" charset="0"/>
              </a:rPr>
              <a:t>Ci si può anche rivolgere:</a:t>
            </a:r>
          </a:p>
          <a:p>
            <a:pPr algn="just">
              <a:spcAft>
                <a:spcPts val="300"/>
              </a:spcAft>
            </a:pPr>
            <a:r>
              <a:rPr lang="it-IT" sz="1400" dirty="0">
                <a:latin typeface="Arial" pitchFamily="34" charset="0"/>
                <a:cs typeface="Arial" pitchFamily="34" charset="0"/>
              </a:rPr>
              <a:t>alla segreteria </a:t>
            </a:r>
            <a:r>
              <a:rPr lang="it-IT" sz="1400" dirty="0" err="1">
                <a:latin typeface="Arial" pitchFamily="34" charset="0"/>
                <a:cs typeface="Arial" pitchFamily="34" charset="0"/>
              </a:rPr>
              <a:t>dell’Unitre</a:t>
            </a:r>
            <a:r>
              <a:rPr lang="it-IT" sz="1400" dirty="0">
                <a:latin typeface="Arial" pitchFamily="34" charset="0"/>
                <a:cs typeface="Arial" pitchFamily="34" charset="0"/>
              </a:rPr>
              <a:t> di Ferrandina da lun. a ven. h 16.00-19.00                              </a:t>
            </a:r>
          </a:p>
          <a:p>
            <a:pPr algn="just">
              <a:spcAft>
                <a:spcPts val="300"/>
              </a:spcAft>
            </a:pPr>
            <a:r>
              <a:rPr lang="it-IT" sz="1400" dirty="0">
                <a:latin typeface="Arial" pitchFamily="34" charset="0"/>
                <a:cs typeface="Arial" pitchFamily="34" charset="0"/>
              </a:rPr>
              <a:t>                                                                                                 </a:t>
            </a:r>
            <a:r>
              <a:rPr lang="it-IT" sz="1400" dirty="0" err="1">
                <a:latin typeface="Arial" pitchFamily="34" charset="0"/>
                <a:cs typeface="Arial" pitchFamily="34" charset="0"/>
              </a:rPr>
              <a:t>tel</a:t>
            </a:r>
            <a:r>
              <a:rPr lang="it-IT" sz="1400" dirty="0">
                <a:latin typeface="Arial" pitchFamily="34" charset="0"/>
                <a:cs typeface="Arial" pitchFamily="34" charset="0"/>
              </a:rPr>
              <a:t>: 389 4765253  – </a:t>
            </a:r>
            <a:r>
              <a:rPr lang="it-IT" sz="1400" dirty="0" err="1">
                <a:latin typeface="Arial" pitchFamily="34" charset="0"/>
                <a:cs typeface="Arial" pitchFamily="34" charset="0"/>
              </a:rPr>
              <a:t>e.mail</a:t>
            </a:r>
            <a:r>
              <a:rPr lang="it-IT" sz="1400" dirty="0">
                <a:latin typeface="Arial" pitchFamily="34" charset="0"/>
                <a:cs typeface="Arial" pitchFamily="34" charset="0"/>
              </a:rPr>
              <a:t>: </a:t>
            </a:r>
            <a:r>
              <a:rPr lang="it-IT" sz="1400" b="1" dirty="0">
                <a:latin typeface="Arial" pitchFamily="34" charset="0"/>
                <a:cs typeface="Arial" pitchFamily="34" charset="0"/>
                <a:hlinkClick r:id="rId4"/>
              </a:rPr>
              <a:t>unitreferrandina@yahoo.it</a:t>
            </a:r>
            <a:endParaRPr lang="it-IT" sz="1400" b="1" dirty="0">
              <a:latin typeface="Arial" pitchFamily="34" charset="0"/>
              <a:cs typeface="Arial" pitchFamily="34" charset="0"/>
            </a:endParaRPr>
          </a:p>
          <a:p>
            <a:pPr algn="just">
              <a:spcAft>
                <a:spcPts val="300"/>
              </a:spcAft>
            </a:pPr>
            <a:r>
              <a:rPr lang="it-IT" sz="1400" dirty="0" err="1">
                <a:latin typeface="Arial" pitchFamily="34" charset="0"/>
                <a:cs typeface="Arial" pitchFamily="34" charset="0"/>
              </a:rPr>
              <a:t>all’ing</a:t>
            </a:r>
            <a:r>
              <a:rPr lang="it-IT" sz="1400" dirty="0">
                <a:latin typeface="Arial" pitchFamily="34" charset="0"/>
                <a:cs typeface="Arial" pitchFamily="34" charset="0"/>
              </a:rPr>
              <a:t>. Giuseppina Masciulli                                                     </a:t>
            </a:r>
            <a:r>
              <a:rPr lang="en-US" sz="1400" dirty="0" err="1">
                <a:latin typeface="Arial" pitchFamily="34" charset="0"/>
                <a:cs typeface="Arial" pitchFamily="34" charset="0"/>
              </a:rPr>
              <a:t>tel</a:t>
            </a:r>
            <a:r>
              <a:rPr lang="en-US" sz="1400" dirty="0">
                <a:latin typeface="Arial" pitchFamily="34" charset="0"/>
                <a:cs typeface="Arial" pitchFamily="34" charset="0"/>
              </a:rPr>
              <a:t>: 0835  556144  -  </a:t>
            </a:r>
            <a:r>
              <a:rPr lang="en-US" sz="1400" dirty="0" err="1">
                <a:latin typeface="Arial" pitchFamily="34" charset="0"/>
                <a:cs typeface="Arial" pitchFamily="34" charset="0"/>
              </a:rPr>
              <a:t>e.mail</a:t>
            </a:r>
            <a:r>
              <a:rPr lang="en-US" sz="1400" dirty="0">
                <a:latin typeface="Arial" pitchFamily="34" charset="0"/>
                <a:cs typeface="Arial" pitchFamily="34" charset="0"/>
              </a:rPr>
              <a:t>:          </a:t>
            </a:r>
            <a:r>
              <a:rPr lang="en-US" sz="1400" b="1" dirty="0">
                <a:latin typeface="Arial" pitchFamily="34" charset="0"/>
                <a:cs typeface="Arial" pitchFamily="34" charset="0"/>
                <a:hlinkClick r:id="rId5"/>
              </a:rPr>
              <a:t>masciulli.g@libero.it</a:t>
            </a:r>
            <a:r>
              <a:rPr lang="en-US" sz="1400" b="1" dirty="0">
                <a:latin typeface="Arial" pitchFamily="34" charset="0"/>
                <a:cs typeface="Arial" pitchFamily="34" charset="0"/>
              </a:rPr>
              <a:t> </a:t>
            </a:r>
            <a:endParaRPr lang="it-IT" sz="1400" dirty="0"/>
          </a:p>
        </p:txBody>
      </p:sp>
      <p:sp>
        <p:nvSpPr>
          <p:cNvPr id="10" name="Freccia a destra 9">
            <a:hlinkClick r:id="rId6" action="ppaction://hlinksldjump"/>
            <a:extLst>
              <a:ext uri="{FF2B5EF4-FFF2-40B4-BE49-F238E27FC236}">
                <a16:creationId xmlns:a16="http://schemas.microsoft.com/office/drawing/2014/main" id="{88261D8C-F446-48E1-BF1E-D1E57AE9F938}"/>
              </a:ext>
            </a:extLst>
          </p:cNvPr>
          <p:cNvSpPr/>
          <p:nvPr/>
        </p:nvSpPr>
        <p:spPr>
          <a:xfrm flipH="1">
            <a:off x="9157025" y="6479628"/>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D7A32C0E-8FEB-41E6-841D-422E5456CAF4}"/>
              </a:ext>
            </a:extLst>
          </p:cNvPr>
          <p:cNvSpPr txBox="1"/>
          <p:nvPr/>
        </p:nvSpPr>
        <p:spPr>
          <a:xfrm>
            <a:off x="2453657" y="2300456"/>
            <a:ext cx="7258297" cy="492443"/>
          </a:xfrm>
          <a:prstGeom prst="rect">
            <a:avLst/>
          </a:prstGeom>
          <a:noFill/>
        </p:spPr>
        <p:txBody>
          <a:bodyPr wrap="square">
            <a:spAutoFit/>
          </a:bodyPr>
          <a:lstStyle/>
          <a:p>
            <a:r>
              <a:rPr lang="it-IT" sz="1300" b="1" dirty="0">
                <a:latin typeface="Arial" pitchFamily="34" charset="0"/>
                <a:cs typeface="Arial" pitchFamily="34" charset="0"/>
              </a:rPr>
              <a:t>        12.  LA PARTECIPAZIONE AL CAMPIONATO IMPLICA L’ACCETTAZIONE INTEGRALE DEL PRESENTE REGOLAMENTO, SENZA ALCUNA CONDIZIONE O RISERVA</a:t>
            </a:r>
            <a:endParaRPr lang="it-IT" sz="1300" dirty="0"/>
          </a:p>
        </p:txBody>
      </p:sp>
      <p:pic>
        <p:nvPicPr>
          <p:cNvPr id="12" name="Immagine 11">
            <a:extLst>
              <a:ext uri="{FF2B5EF4-FFF2-40B4-BE49-F238E27FC236}">
                <a16:creationId xmlns:a16="http://schemas.microsoft.com/office/drawing/2014/main" id="{888DDF8F-19F4-4846-867D-931278E439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941923" cy="2728088"/>
          </a:xfrm>
          <a:prstGeom prst="rect">
            <a:avLst/>
          </a:prstGeom>
        </p:spPr>
      </p:pic>
    </p:spTree>
    <p:extLst>
      <p:ext uri="{BB962C8B-B14F-4D97-AF65-F5344CB8AC3E}">
        <p14:creationId xmlns:p14="http://schemas.microsoft.com/office/powerpoint/2010/main" val="4126571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432720" y="136056"/>
            <a:ext cx="6724305" cy="341465"/>
          </a:xfrm>
          <a:prstGeom prst="rect">
            <a:avLst/>
          </a:prstGeom>
        </p:spPr>
        <p:txBody>
          <a:bodyPr wrap="square">
            <a:spAutoFit/>
          </a:bodyPr>
          <a:lstStyle/>
          <a:p>
            <a:pPr algn="ctr"/>
            <a:r>
              <a:rPr lang="it-IT" sz="1600" b="1" u="sng" dirty="0"/>
              <a:t>Bozza di PROGRAMMA</a:t>
            </a:r>
            <a:endParaRPr lang="it-IT" sz="1600" dirty="0">
              <a:latin typeface="Arial" pitchFamily="34" charset="0"/>
              <a:cs typeface="Arial" pitchFamily="34" charset="0"/>
            </a:endParaRPr>
          </a:p>
        </p:txBody>
      </p:sp>
      <p:sp>
        <p:nvSpPr>
          <p:cNvPr id="7" name="Freccia a destra 6">
            <a:hlinkClick r:id="rId3" action="ppaction://hlinksldjump"/>
          </p:cNvPr>
          <p:cNvSpPr/>
          <p:nvPr/>
        </p:nvSpPr>
        <p:spPr>
          <a:xfrm flipH="1">
            <a:off x="9157025" y="6479628"/>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71614" y="5319983"/>
            <a:ext cx="2145082" cy="830997"/>
          </a:xfrm>
          <a:prstGeom prst="rect">
            <a:avLst/>
          </a:prstGeom>
        </p:spPr>
        <p:txBody>
          <a:bodyPr wrap="square">
            <a:spAutoFit/>
          </a:bodyPr>
          <a:lstStyle/>
          <a:p>
            <a:pPr algn="just"/>
            <a:r>
              <a:rPr lang="it-IT" sz="1200" dirty="0">
                <a:latin typeface="Arial" pitchFamily="34" charset="0"/>
                <a:cs typeface="Arial" pitchFamily="34" charset="0"/>
              </a:rPr>
              <a:t>Entro il 30 aprile 2022 sarà inviato alle </a:t>
            </a:r>
            <a:r>
              <a:rPr lang="it-IT" sz="1200" dirty="0" err="1">
                <a:latin typeface="Arial" pitchFamily="34" charset="0"/>
                <a:cs typeface="Arial" pitchFamily="34" charset="0"/>
              </a:rPr>
              <a:t>Unitre</a:t>
            </a:r>
            <a:r>
              <a:rPr lang="it-IT" sz="1200" dirty="0">
                <a:latin typeface="Arial" pitchFamily="34" charset="0"/>
                <a:cs typeface="Arial" pitchFamily="34" charset="0"/>
              </a:rPr>
              <a:t> iscritte al campionato il programma definitivo. </a:t>
            </a:r>
          </a:p>
        </p:txBody>
      </p:sp>
      <p:sp>
        <p:nvSpPr>
          <p:cNvPr id="10" name="CasellaDiTesto 9">
            <a:extLst>
              <a:ext uri="{FF2B5EF4-FFF2-40B4-BE49-F238E27FC236}">
                <a16:creationId xmlns:a16="http://schemas.microsoft.com/office/drawing/2014/main" id="{97F187C3-9CCD-4E67-86A5-59AE1102EC9F}"/>
              </a:ext>
            </a:extLst>
          </p:cNvPr>
          <p:cNvSpPr txBox="1"/>
          <p:nvPr/>
        </p:nvSpPr>
        <p:spPr>
          <a:xfrm>
            <a:off x="2360712" y="530105"/>
            <a:ext cx="6539198" cy="6447919"/>
          </a:xfrm>
          <a:prstGeom prst="rect">
            <a:avLst/>
          </a:prstGeom>
          <a:noFill/>
        </p:spPr>
        <p:txBody>
          <a:bodyPr wrap="square">
            <a:spAutoFit/>
          </a:bodyPr>
          <a:lstStyle/>
          <a:p>
            <a:pPr marL="900000">
              <a:tabLst>
                <a:tab pos="270510" algn="l"/>
                <a:tab pos="2610485" algn="ctr"/>
              </a:tabLst>
            </a:pPr>
            <a:r>
              <a:rPr lang="it-IT" sz="1100" b="1" dirty="0">
                <a:effectLst/>
                <a:highlight>
                  <a:srgbClr val="00FFFF"/>
                </a:highlight>
                <a:latin typeface="Arial" panose="020B0604020202020204" pitchFamily="34" charset="0"/>
                <a:ea typeface="Calibri" panose="020F0502020204030204" pitchFamily="34" charset="0"/>
                <a:cs typeface="Arial" panose="020B0604020202020204" pitchFamily="34" charset="0"/>
              </a:rPr>
              <a:t>LUNEDÌ 16 MAGGIO 2022</a:t>
            </a:r>
            <a:r>
              <a:rPr lang="it-IT" sz="1100" b="1" dirty="0">
                <a:effectLst/>
                <a:latin typeface="Arial" panose="020B0604020202020204" pitchFamily="34" charset="0"/>
                <a:ea typeface="Calibri" panose="020F0502020204030204" pitchFamily="34" charset="0"/>
                <a:cs typeface="Arial" panose="020B0604020202020204" pitchFamily="34" charset="0"/>
              </a:rPr>
              <a:t>                        </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pPr>
              <a:tabLst>
                <a:tab pos="180340" algn="l"/>
                <a:tab pos="2610485" algn="ctr"/>
              </a:tabLst>
            </a:pPr>
            <a:r>
              <a:rPr lang="it-IT" sz="1100" b="1" dirty="0">
                <a:effectLst/>
                <a:latin typeface="Arial" panose="020B0604020202020204" pitchFamily="34" charset="0"/>
                <a:ea typeface="Calibri" panose="020F0502020204030204" pitchFamily="34" charset="0"/>
                <a:cs typeface="Arial" panose="020B0604020202020204" pitchFamily="34" charset="0"/>
              </a:rPr>
              <a:t>“L’UNITRE GIOCA CON LA MATEMATICA”</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pPr>
              <a:tabLst>
                <a:tab pos="810260" algn="l"/>
                <a:tab pos="3060700" algn="ctr"/>
              </a:tabLst>
            </a:pPr>
            <a:r>
              <a:rPr lang="it-IT" sz="1100" b="1" dirty="0">
                <a:effectLst/>
                <a:latin typeface="Arial" panose="020B0604020202020204" pitchFamily="34" charset="0"/>
                <a:ea typeface="Calibri" panose="020F0502020204030204" pitchFamily="34" charset="0"/>
                <a:cs typeface="Arial" panose="020B0604020202020204" pitchFamily="34" charset="0"/>
              </a:rPr>
              <a:t>Campionato di Matematica Ricreativa per la scuola SECONDARIA di I grado - selezione</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pPr>
              <a:tabLst>
                <a:tab pos="3060700" algn="ctr"/>
              </a:tabLst>
            </a:pPr>
            <a:r>
              <a:rPr lang="it-IT" sz="1000" dirty="0">
                <a:effectLst/>
                <a:latin typeface="Arial" panose="020B0604020202020204" pitchFamily="34" charset="0"/>
                <a:ea typeface="Calibri" panose="020F0502020204030204" pitchFamily="34" charset="0"/>
                <a:cs typeface="Arial" panose="020B0604020202020204" pitchFamily="34" charset="0"/>
              </a:rPr>
              <a:t>h 10.00</a:t>
            </a:r>
            <a:r>
              <a:rPr lang="it-IT" sz="1000" b="1" dirty="0">
                <a:effectLst/>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Svolgimento delle prove presso la sede </a:t>
            </a:r>
            <a:r>
              <a:rPr lang="it-IT" sz="1000" dirty="0" err="1">
                <a:effectLst/>
                <a:latin typeface="Arial" panose="020B0604020202020204" pitchFamily="34" charset="0"/>
                <a:ea typeface="Calibri" panose="020F0502020204030204" pitchFamily="34" charset="0"/>
                <a:cs typeface="Arial" panose="020B0604020202020204" pitchFamily="34" charset="0"/>
              </a:rPr>
              <a:t>dell’Unitre</a:t>
            </a:r>
            <a:r>
              <a:rPr lang="it-IT" sz="1000" dirty="0">
                <a:effectLst/>
                <a:latin typeface="Arial" panose="020B0604020202020204" pitchFamily="34" charset="0"/>
                <a:ea typeface="Calibri" panose="020F0502020204030204" pitchFamily="34" charset="0"/>
                <a:cs typeface="Arial" panose="020B0604020202020204" pitchFamily="34" charset="0"/>
              </a:rPr>
              <a:t> di Ferrandina in largo Palestro, 1.</a:t>
            </a:r>
          </a:p>
          <a:p>
            <a:pPr marL="900000">
              <a:spcBef>
                <a:spcPts val="600"/>
              </a:spcBef>
              <a:tabLst>
                <a:tab pos="270510" algn="l"/>
                <a:tab pos="2610485" algn="ctr"/>
              </a:tabLst>
            </a:pPr>
            <a:r>
              <a:rPr lang="it-IT" sz="1100" b="1" dirty="0">
                <a:highlight>
                  <a:srgbClr val="00FFFF"/>
                </a:highlight>
                <a:latin typeface="Arial" panose="020B0604020202020204" pitchFamily="34" charset="0"/>
                <a:cs typeface="Arial" panose="020B0604020202020204" pitchFamily="34" charset="0"/>
              </a:rPr>
              <a:t>MERCOLEDÌ</a:t>
            </a:r>
            <a:r>
              <a:rPr lang="it-IT" sz="1100" b="1" dirty="0">
                <a:effectLst/>
                <a:highlight>
                  <a:srgbClr val="00FFFF"/>
                </a:highlight>
                <a:latin typeface="Arial" panose="020B0604020202020204" pitchFamily="34" charset="0"/>
                <a:ea typeface="Calibri" panose="020F0502020204030204" pitchFamily="34" charset="0"/>
                <a:cs typeface="Arial" panose="020B0604020202020204" pitchFamily="34" charset="0"/>
              </a:rPr>
              <a:t> 18  MAGGIO 2022</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pPr>
              <a:tabLst>
                <a:tab pos="180340" algn="l"/>
                <a:tab pos="2610485" algn="ctr"/>
              </a:tabLst>
            </a:pPr>
            <a:r>
              <a:rPr lang="it-IT" sz="1100" b="1" dirty="0">
                <a:effectLst/>
                <a:latin typeface="Arial" panose="020B0604020202020204" pitchFamily="34" charset="0"/>
                <a:ea typeface="Calibri" panose="020F0502020204030204" pitchFamily="34" charset="0"/>
                <a:cs typeface="Arial" panose="020B0604020202020204" pitchFamily="34" charset="0"/>
              </a:rPr>
              <a:t>Le scuole dell’INFANZIA e PRIMARIA si divertono nelle piazze con la LUDOMATEMATICA.</a:t>
            </a:r>
            <a:endParaRPr lang="it-IT" sz="1100" b="1" dirty="0">
              <a:latin typeface="Arial" panose="020B0604020202020204" pitchFamily="34" charset="0"/>
              <a:ea typeface="Calibri" panose="020F0502020204030204" pitchFamily="34" charset="0"/>
              <a:cs typeface="Arial" panose="020B0604020202020204" pitchFamily="34" charset="0"/>
            </a:endParaRPr>
          </a:p>
          <a:p>
            <a:pPr>
              <a:tabLst>
                <a:tab pos="180340" algn="l"/>
                <a:tab pos="2610485" algn="ctr"/>
              </a:tabLst>
            </a:pPr>
            <a:r>
              <a:rPr lang="it-IT" sz="1000" dirty="0">
                <a:effectLst/>
                <a:latin typeface="Arial" panose="020B0604020202020204" pitchFamily="34" charset="0"/>
                <a:ea typeface="Calibri" panose="020F0502020204030204" pitchFamily="34" charset="0"/>
                <a:cs typeface="Arial" panose="020B0604020202020204" pitchFamily="34" charset="0"/>
              </a:rPr>
              <a:t>h 10.00</a:t>
            </a:r>
            <a:r>
              <a:rPr lang="it-IT" sz="1000" b="1" dirty="0">
                <a:effectLst/>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La scuola primaria </a:t>
            </a:r>
            <a:r>
              <a:rPr lang="it-IT" sz="1000" dirty="0">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classe I: </a:t>
            </a:r>
            <a:r>
              <a:rPr lang="it-IT" sz="1000" dirty="0">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in piazza Plebiscito;</a:t>
            </a:r>
          </a:p>
          <a:p>
            <a:pPr marL="457200">
              <a:tabLst>
                <a:tab pos="2070735" algn="l"/>
                <a:tab pos="2790825" algn="l"/>
                <a:tab pos="5311140" algn="l"/>
              </a:tabLst>
            </a:pPr>
            <a:r>
              <a:rPr lang="it-IT" sz="1000" dirty="0">
                <a:effectLst/>
                <a:latin typeface="Arial" panose="020B0604020202020204" pitchFamily="34" charset="0"/>
                <a:ea typeface="Calibri" panose="020F0502020204030204" pitchFamily="34" charset="0"/>
                <a:cs typeface="Arial" panose="020B0604020202020204" pitchFamily="34" charset="0"/>
              </a:rPr>
              <a:t>	      classe II:                 in piazza Plebiscito; </a:t>
            </a:r>
          </a:p>
          <a:p>
            <a:pPr marL="457200">
              <a:tabLst>
                <a:tab pos="2070735" algn="l"/>
                <a:tab pos="2790825" algn="l"/>
                <a:tab pos="5311140" algn="l"/>
              </a:tabLst>
            </a:pPr>
            <a:r>
              <a:rPr lang="it-IT" sz="1000" dirty="0">
                <a:effectLst/>
                <a:latin typeface="Arial" panose="020B0604020202020204" pitchFamily="34" charset="0"/>
                <a:ea typeface="Calibri" panose="020F0502020204030204" pitchFamily="34" charset="0"/>
                <a:cs typeface="Arial" panose="020B0604020202020204" pitchFamily="34" charset="0"/>
              </a:rPr>
              <a:t>	      classe III:                in piazza Plebiscito;</a:t>
            </a:r>
          </a:p>
          <a:p>
            <a:pPr marL="457200">
              <a:tabLst>
                <a:tab pos="180340" algn="l"/>
                <a:tab pos="2070735" algn="l"/>
                <a:tab pos="2790825" algn="l"/>
                <a:tab pos="4500880" algn="l"/>
                <a:tab pos="5311140" algn="l"/>
              </a:tabLst>
            </a:pPr>
            <a:r>
              <a:rPr lang="it-IT" sz="1000" dirty="0">
                <a:effectLst/>
                <a:latin typeface="Arial" panose="020B0604020202020204" pitchFamily="34" charset="0"/>
                <a:ea typeface="Calibri" panose="020F0502020204030204" pitchFamily="34" charset="0"/>
                <a:cs typeface="Arial" panose="020B0604020202020204" pitchFamily="34" charset="0"/>
              </a:rPr>
              <a:t>	</a:t>
            </a:r>
            <a:r>
              <a:rPr lang="it-IT" sz="1000" dirty="0">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classe IV:                nel chiostro dell’ex convento di San Domenico;</a:t>
            </a:r>
          </a:p>
          <a:p>
            <a:pPr marL="457200">
              <a:tabLst>
                <a:tab pos="180340" algn="l"/>
                <a:tab pos="2070735" algn="l"/>
                <a:tab pos="2790825" algn="l"/>
                <a:tab pos="5311140" algn="l"/>
              </a:tabLst>
            </a:pPr>
            <a:r>
              <a:rPr lang="it-IT" sz="1000" dirty="0">
                <a:effectLst/>
                <a:latin typeface="Arial" panose="020B0604020202020204" pitchFamily="34" charset="0"/>
                <a:ea typeface="Calibri" panose="020F0502020204030204" pitchFamily="34" charset="0"/>
                <a:cs typeface="Arial" panose="020B0604020202020204" pitchFamily="34" charset="0"/>
              </a:rPr>
              <a:t>	</a:t>
            </a:r>
            <a:r>
              <a:rPr lang="it-IT" sz="1000" dirty="0">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classe V:                 nel chiostro dell’ex convento di Santa Chiara.</a:t>
            </a:r>
          </a:p>
          <a:p>
            <a:pPr>
              <a:tabLst>
                <a:tab pos="180340" algn="l"/>
                <a:tab pos="2070735" algn="l"/>
                <a:tab pos="2790825" algn="l"/>
                <a:tab pos="5311140" algn="l"/>
              </a:tabLst>
            </a:pPr>
            <a:r>
              <a:rPr lang="it-IT" sz="1000" dirty="0">
                <a:latin typeface="Arial" panose="020B0604020202020204" pitchFamily="34" charset="0"/>
                <a:cs typeface="Arial" panose="020B0604020202020204" pitchFamily="34" charset="0"/>
              </a:rPr>
              <a:t>h 11.00             </a:t>
            </a:r>
            <a:r>
              <a:rPr lang="it-IT" sz="1000" dirty="0">
                <a:effectLst/>
                <a:latin typeface="Arial" panose="020B0604020202020204" pitchFamily="34" charset="0"/>
                <a:ea typeface="Calibri" panose="020F0502020204030204" pitchFamily="34" charset="0"/>
                <a:cs typeface="Arial" panose="020B0604020202020204" pitchFamily="34" charset="0"/>
              </a:rPr>
              <a:t>La scuola dell’infanzia: </a:t>
            </a:r>
            <a:r>
              <a:rPr lang="it-IT" sz="1100" dirty="0">
                <a:effectLst/>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nella palestra dell’edificio scolastico F. D’Onofrio.</a:t>
            </a:r>
          </a:p>
          <a:p>
            <a:pPr marL="900000">
              <a:spcBef>
                <a:spcPts val="600"/>
              </a:spcBef>
              <a:tabLst>
                <a:tab pos="270510" algn="l"/>
                <a:tab pos="2610485" algn="ctr"/>
              </a:tabLst>
            </a:pPr>
            <a:r>
              <a:rPr lang="it-IT" sz="1100" b="1" dirty="0">
                <a:highlight>
                  <a:srgbClr val="00FFFF"/>
                </a:highlight>
                <a:latin typeface="Arial" panose="020B0604020202020204" pitchFamily="34" charset="0"/>
                <a:cs typeface="Arial" panose="020B0604020202020204" pitchFamily="34" charset="0"/>
              </a:rPr>
              <a:t>GIOVEDÌ 19  MAGGIO 2022 </a:t>
            </a:r>
          </a:p>
          <a:p>
            <a:pPr marL="457200">
              <a:tabLst>
                <a:tab pos="180340" algn="l"/>
              </a:tabLst>
            </a:pPr>
            <a:r>
              <a:rPr lang="it-IT" sz="1100" b="1" dirty="0">
                <a:effectLst/>
                <a:latin typeface="Arial" panose="020B0604020202020204" pitchFamily="34" charset="0"/>
                <a:ea typeface="Calibri" panose="020F0502020204030204" pitchFamily="34" charset="0"/>
                <a:cs typeface="Arial" panose="020B0604020202020204" pitchFamily="34" charset="0"/>
              </a:rPr>
              <a:t>La Scuola SECONDARIA di I e II grado illustrano la mostra </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pPr marL="457200">
              <a:tabLst>
                <a:tab pos="180340" algn="l"/>
              </a:tabLst>
            </a:pPr>
            <a:r>
              <a:rPr lang="it-IT" sz="1100" b="1" dirty="0">
                <a:effectLst/>
                <a:latin typeface="Arial" panose="020B0604020202020204" pitchFamily="34" charset="0"/>
                <a:ea typeface="Calibri" panose="020F0502020204030204" pitchFamily="34" charset="0"/>
                <a:cs typeface="Arial" panose="020B0604020202020204" pitchFamily="34" charset="0"/>
              </a:rPr>
              <a:t>“DIAMO UNA MANO AL PIANETA”.</a:t>
            </a:r>
            <a:r>
              <a:rPr lang="it-IT"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pPr>
              <a:tabLst>
                <a:tab pos="810260" algn="l"/>
                <a:tab pos="3060700" algn="ctr"/>
              </a:tabLst>
            </a:pPr>
            <a:r>
              <a:rPr lang="it-IT" sz="1000" dirty="0">
                <a:effectLst/>
                <a:latin typeface="Arial" panose="020B0604020202020204" pitchFamily="34" charset="0"/>
                <a:ea typeface="Calibri" panose="020F0502020204030204" pitchFamily="34" charset="0"/>
                <a:cs typeface="Arial" panose="020B0604020202020204" pitchFamily="34" charset="0"/>
              </a:rPr>
              <a:t>h 10.00	  Presentazione della mostra nell’ex Monastero di Santa Chiara</a:t>
            </a:r>
            <a:r>
              <a:rPr lang="it-IT" sz="1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in Largo Palestro.	</a:t>
            </a:r>
          </a:p>
          <a:p>
            <a:pPr>
              <a:tabLst>
                <a:tab pos="810260" algn="l"/>
                <a:tab pos="3060700" algn="ctr"/>
              </a:tabLst>
            </a:pPr>
            <a:r>
              <a:rPr lang="it-IT" sz="1000" dirty="0">
                <a:effectLst/>
                <a:latin typeface="Arial" panose="020B0604020202020204" pitchFamily="34" charset="0"/>
                <a:ea typeface="Calibri" panose="020F0502020204030204" pitchFamily="34" charset="0"/>
                <a:cs typeface="Arial" panose="020B0604020202020204" pitchFamily="34" charset="0"/>
              </a:rPr>
              <a:t>	  La mostra rimarrà aperta dalle ore 16.00 alle ore 19.00</a:t>
            </a:r>
            <a:r>
              <a:rPr lang="it-IT" sz="1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sino a venerdì 27 maggio.</a:t>
            </a:r>
            <a:r>
              <a:rPr lang="it-IT" sz="1000" b="1" dirty="0">
                <a:effectLst/>
                <a:latin typeface="Arial" panose="020B0604020202020204" pitchFamily="34" charset="0"/>
                <a:ea typeface="Calibri" panose="020F0502020204030204" pitchFamily="34" charset="0"/>
                <a:cs typeface="Arial" panose="020B0604020202020204" pitchFamily="34" charset="0"/>
              </a:rPr>
              <a:t> </a:t>
            </a:r>
            <a:endParaRPr lang="it-IT" sz="1000" dirty="0">
              <a:effectLst/>
              <a:latin typeface="Arial" panose="020B0604020202020204" pitchFamily="34" charset="0"/>
              <a:ea typeface="Calibri" panose="020F0502020204030204" pitchFamily="34" charset="0"/>
              <a:cs typeface="Arial" panose="020B0604020202020204" pitchFamily="34" charset="0"/>
            </a:endParaRPr>
          </a:p>
          <a:p>
            <a:pPr marL="457200">
              <a:tabLst>
                <a:tab pos="180340" algn="l"/>
              </a:tabLst>
            </a:pPr>
            <a:r>
              <a:rPr lang="it-IT" sz="1100" b="1" dirty="0">
                <a:effectLst/>
                <a:latin typeface="Arial" panose="020B0604020202020204" pitchFamily="34" charset="0"/>
                <a:ea typeface="Calibri" panose="020F0502020204030204" pitchFamily="34" charset="0"/>
                <a:cs typeface="Arial" panose="020B0604020202020204" pitchFamily="34" charset="0"/>
              </a:rPr>
              <a:t>Il  prof. ……………………. relaziona </a:t>
            </a:r>
            <a:r>
              <a:rPr lang="it-IT" sz="1100" b="1" dirty="0" err="1">
                <a:effectLst/>
                <a:latin typeface="Arial" panose="020B0604020202020204" pitchFamily="34" charset="0"/>
                <a:ea typeface="Calibri" panose="020F0502020204030204" pitchFamily="34" charset="0"/>
                <a:cs typeface="Arial" panose="020B0604020202020204" pitchFamily="34" charset="0"/>
              </a:rPr>
              <a:t>sulI’Ambiente</a:t>
            </a:r>
            <a:r>
              <a:rPr lang="it-IT" sz="1100" b="1" dirty="0">
                <a:effectLst/>
                <a:latin typeface="Arial" panose="020B0604020202020204" pitchFamily="34" charset="0"/>
                <a:ea typeface="Calibri" panose="020F0502020204030204" pitchFamily="34" charset="0"/>
                <a:cs typeface="Arial" panose="020B0604020202020204" pitchFamily="34" charset="0"/>
              </a:rPr>
              <a:t> e/o i Diritti Umani </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pPr marL="457200">
              <a:tabLst>
                <a:tab pos="180340" algn="l"/>
              </a:tabLst>
            </a:pPr>
            <a:r>
              <a:rPr lang="it-IT" sz="1100" b="1" dirty="0">
                <a:effectLst/>
                <a:latin typeface="Arial" panose="020B0604020202020204" pitchFamily="34" charset="0"/>
                <a:ea typeface="Calibri" panose="020F0502020204030204" pitchFamily="34" charset="0"/>
                <a:cs typeface="Arial" panose="020B0604020202020204" pitchFamily="34" charset="0"/>
              </a:rPr>
              <a:t>"…………………………………………………"</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pPr>
              <a:tabLst>
                <a:tab pos="3060700" algn="ctr"/>
              </a:tabLst>
            </a:pPr>
            <a:r>
              <a:rPr lang="it-IT" sz="1000" dirty="0">
                <a:effectLst/>
                <a:latin typeface="Arial" panose="020B0604020202020204" pitchFamily="34" charset="0"/>
                <a:ea typeface="Calibri" panose="020F0502020204030204" pitchFamily="34" charset="0"/>
                <a:cs typeface="Arial" panose="020B0604020202020204" pitchFamily="34" charset="0"/>
              </a:rPr>
              <a:t>h 18.00             Sala convegni dell’ex monastero di Santa Chiara in largo Palestro</a:t>
            </a:r>
          </a:p>
          <a:p>
            <a:pPr marL="457200">
              <a:tabLst>
                <a:tab pos="3060700" algn="ctr"/>
              </a:tabLst>
            </a:pPr>
            <a:r>
              <a:rPr lang="it-IT" sz="1000" dirty="0">
                <a:effectLst/>
                <a:latin typeface="Arial" panose="020B0604020202020204" pitchFamily="34" charset="0"/>
                <a:ea typeface="Calibri" panose="020F0502020204030204" pitchFamily="34" charset="0"/>
                <a:cs typeface="Arial" panose="020B0604020202020204" pitchFamily="34" charset="0"/>
              </a:rPr>
              <a:t>            La Scuola SECONDARIA di I grado allieta con piccoli spettacoli in tema di ambiente.</a:t>
            </a:r>
          </a:p>
          <a:p>
            <a:pPr marL="457200">
              <a:tabLst>
                <a:tab pos="3060700" algn="ctr"/>
              </a:tabLst>
            </a:pPr>
            <a:r>
              <a:rPr lang="it-IT" sz="1000" dirty="0">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Finale in musica con i ragazzi della scuola secondaria di I grado </a:t>
            </a:r>
          </a:p>
          <a:p>
            <a:pPr marL="900000">
              <a:spcBef>
                <a:spcPts val="600"/>
              </a:spcBef>
              <a:tabLst>
                <a:tab pos="2610485" algn="ctr"/>
              </a:tabLst>
            </a:pPr>
            <a:r>
              <a:rPr lang="it-IT" sz="1100" b="1" dirty="0">
                <a:effectLst/>
                <a:highlight>
                  <a:srgbClr val="00FFFF"/>
                </a:highlight>
                <a:latin typeface="Arial" panose="020B0604020202020204" pitchFamily="34" charset="0"/>
                <a:ea typeface="Calibri" panose="020F0502020204030204" pitchFamily="34" charset="0"/>
                <a:cs typeface="Arial" panose="020B0604020202020204" pitchFamily="34" charset="0"/>
              </a:rPr>
              <a:t>SABATO 21 MAGGIO 2022</a:t>
            </a:r>
            <a:r>
              <a:rPr lang="it-IT" sz="1100" b="1" dirty="0">
                <a:effectLst/>
                <a:latin typeface="Arial" panose="020B0604020202020204" pitchFamily="34" charset="0"/>
                <a:ea typeface="Calibri" panose="020F0502020204030204" pitchFamily="34" charset="0"/>
                <a:cs typeface="Arial" panose="020B0604020202020204" pitchFamily="34" charset="0"/>
              </a:rPr>
              <a:t>                        </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pPr>
              <a:tabLst>
                <a:tab pos="180340" algn="l"/>
                <a:tab pos="2610485" algn="ctr"/>
              </a:tabLst>
            </a:pPr>
            <a:r>
              <a:rPr lang="it-IT" sz="1100" b="1" dirty="0">
                <a:effectLst/>
                <a:latin typeface="Arial" panose="020B0604020202020204" pitchFamily="34" charset="0"/>
                <a:ea typeface="Calibri" panose="020F0502020204030204" pitchFamily="34" charset="0"/>
                <a:cs typeface="Arial" panose="020B0604020202020204" pitchFamily="34" charset="0"/>
              </a:rPr>
              <a:t>“L’UNITRE GIOCA CON LA MATEMATICA”</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pPr marL="457200"/>
            <a:r>
              <a:rPr lang="it-IT" sz="1100" b="1" dirty="0">
                <a:effectLst/>
                <a:latin typeface="Arial" panose="020B0604020202020204" pitchFamily="34" charset="0"/>
                <a:ea typeface="Calibri" panose="020F0502020204030204" pitchFamily="34" charset="0"/>
                <a:cs typeface="Arial" panose="020B0604020202020204" pitchFamily="34" charset="0"/>
              </a:rPr>
              <a:t>Colazione nel chiostro</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r>
              <a:rPr lang="it-IT" sz="1000" dirty="0">
                <a:effectLst/>
                <a:latin typeface="Arial" panose="020B0604020202020204" pitchFamily="34" charset="0"/>
                <a:ea typeface="Calibri" panose="020F0502020204030204" pitchFamily="34" charset="0"/>
                <a:cs typeface="Arial" panose="020B0604020202020204" pitchFamily="34" charset="0"/>
              </a:rPr>
              <a:t>h 9.00/9.30       Accoglienza delle </a:t>
            </a:r>
            <a:r>
              <a:rPr lang="it-IT" sz="1000" dirty="0" err="1">
                <a:effectLst/>
                <a:latin typeface="Arial" panose="020B0604020202020204" pitchFamily="34" charset="0"/>
                <a:ea typeface="Calibri" panose="020F0502020204030204" pitchFamily="34" charset="0"/>
                <a:cs typeface="Arial" panose="020B0604020202020204" pitchFamily="34" charset="0"/>
              </a:rPr>
              <a:t>Unitre</a:t>
            </a:r>
            <a:r>
              <a:rPr lang="it-IT" sz="1000" dirty="0">
                <a:effectLst/>
                <a:latin typeface="Arial" panose="020B0604020202020204" pitchFamily="34" charset="0"/>
                <a:ea typeface="Calibri" panose="020F0502020204030204" pitchFamily="34" charset="0"/>
                <a:cs typeface="Arial" panose="020B0604020202020204" pitchFamily="34" charset="0"/>
              </a:rPr>
              <a:t> ospiti nel chiostro dell’ex Monastero di Santa Chiara.</a:t>
            </a:r>
          </a:p>
          <a:p>
            <a:pPr marL="457200"/>
            <a:r>
              <a:rPr lang="it-IT" sz="1100" b="1" dirty="0">
                <a:effectLst/>
                <a:latin typeface="Arial" panose="020B0604020202020204" pitchFamily="34" charset="0"/>
                <a:ea typeface="Calibri" panose="020F0502020204030204" pitchFamily="34" charset="0"/>
                <a:cs typeface="Arial" panose="020B0604020202020204" pitchFamily="34" charset="0"/>
              </a:rPr>
              <a:t>2° Campionato di Matematica Ricreativa</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pPr>
              <a:tabLst>
                <a:tab pos="810260" algn="l"/>
                <a:tab pos="3060700" algn="ctr"/>
              </a:tabLst>
            </a:pPr>
            <a:r>
              <a:rPr lang="it-IT" sz="1000" dirty="0">
                <a:effectLst/>
                <a:latin typeface="Arial" panose="020B0604020202020204" pitchFamily="34" charset="0"/>
                <a:ea typeface="Calibri" panose="020F0502020204030204" pitchFamily="34" charset="0"/>
                <a:cs typeface="Arial" panose="020B0604020202020204" pitchFamily="34" charset="0"/>
              </a:rPr>
              <a:t>h 10.00</a:t>
            </a:r>
            <a:r>
              <a:rPr lang="it-IT" sz="1000" b="1" dirty="0">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Svolgimento delle prove presso la sede </a:t>
            </a:r>
            <a:r>
              <a:rPr lang="it-IT" sz="1000" dirty="0" err="1">
                <a:effectLst/>
                <a:latin typeface="Arial" panose="020B0604020202020204" pitchFamily="34" charset="0"/>
                <a:ea typeface="Calibri" panose="020F0502020204030204" pitchFamily="34" charset="0"/>
                <a:cs typeface="Arial" panose="020B0604020202020204" pitchFamily="34" charset="0"/>
              </a:rPr>
              <a:t>dell’Unitre</a:t>
            </a:r>
            <a:r>
              <a:rPr lang="it-IT" sz="1000" dirty="0">
                <a:effectLst/>
                <a:latin typeface="Arial" panose="020B0604020202020204" pitchFamily="34" charset="0"/>
                <a:ea typeface="Calibri" panose="020F0502020204030204" pitchFamily="34" charset="0"/>
                <a:cs typeface="Arial" panose="020B0604020202020204" pitchFamily="34" charset="0"/>
              </a:rPr>
              <a:t> di Ferrandina in largo Palestro, 1.</a:t>
            </a:r>
          </a:p>
          <a:p>
            <a:pPr>
              <a:tabLst>
                <a:tab pos="3060700" algn="ctr"/>
              </a:tabLst>
            </a:pPr>
            <a:r>
              <a:rPr lang="it-IT" sz="1000" dirty="0">
                <a:effectLst/>
                <a:latin typeface="Arial" panose="020B0604020202020204" pitchFamily="34" charset="0"/>
                <a:ea typeface="Calibri" panose="020F0502020204030204" pitchFamily="34" charset="0"/>
                <a:cs typeface="Arial" panose="020B0604020202020204" pitchFamily="34" charset="0"/>
              </a:rPr>
              <a:t>h 10.00             Passeggiata per le vie del centro storico per gli eventuali ospiti non concorrenti.</a:t>
            </a:r>
          </a:p>
          <a:p>
            <a:pPr>
              <a:tabLst>
                <a:tab pos="810260" algn="l"/>
                <a:tab pos="3060700" algn="ctr"/>
              </a:tabLst>
            </a:pPr>
            <a:r>
              <a:rPr lang="it-IT" sz="1000" dirty="0">
                <a:effectLst/>
                <a:latin typeface="Arial" panose="020B0604020202020204" pitchFamily="34" charset="0"/>
                <a:ea typeface="Calibri" panose="020F0502020204030204" pitchFamily="34" charset="0"/>
                <a:cs typeface="Arial" panose="020B0604020202020204" pitchFamily="34" charset="0"/>
              </a:rPr>
              <a:t>h 13.00</a:t>
            </a:r>
            <a:r>
              <a:rPr lang="it-IT" sz="1000" b="1" dirty="0">
                <a:latin typeface="Arial" panose="020B0604020202020204" pitchFamily="34" charset="0"/>
                <a:ea typeface="Calibri" panose="020F0502020204030204" pitchFamily="34" charset="0"/>
                <a:cs typeface="Arial" panose="020B0604020202020204" pitchFamily="34" charset="0"/>
              </a:rPr>
              <a:t> </a:t>
            </a:r>
            <a:r>
              <a:rPr lang="it-IT" sz="1100" b="1" dirty="0">
                <a:latin typeface="Arial" panose="020B0604020202020204" pitchFamily="34" charset="0"/>
                <a:ea typeface="Calibri" panose="020F0502020204030204" pitchFamily="34" charset="0"/>
                <a:cs typeface="Arial" panose="020B0604020202020204" pitchFamily="34" charset="0"/>
              </a:rPr>
              <a:t>Pausa p</a:t>
            </a:r>
            <a:r>
              <a:rPr lang="it-IT" sz="1100" b="1" dirty="0">
                <a:effectLst/>
                <a:latin typeface="Arial" panose="020B0604020202020204" pitchFamily="34" charset="0"/>
                <a:ea typeface="Calibri" panose="020F0502020204030204" pitchFamily="34" charset="0"/>
                <a:cs typeface="Arial" panose="020B0604020202020204" pitchFamily="34" charset="0"/>
              </a:rPr>
              <a:t>ranzo</a:t>
            </a:r>
          </a:p>
          <a:p>
            <a:pPr marL="457200"/>
            <a:r>
              <a:rPr lang="it-IT" sz="1100" b="1" dirty="0" err="1">
                <a:effectLst/>
                <a:latin typeface="Arial" panose="020B0604020202020204" pitchFamily="34" charset="0"/>
                <a:ea typeface="Calibri" panose="020F0502020204030204" pitchFamily="34" charset="0"/>
                <a:cs typeface="Arial" panose="020B0604020202020204" pitchFamily="34" charset="0"/>
              </a:rPr>
              <a:t>L’Unitre</a:t>
            </a:r>
            <a:r>
              <a:rPr lang="it-IT" sz="1100" b="1" dirty="0">
                <a:effectLst/>
                <a:latin typeface="Arial" panose="020B0604020202020204" pitchFamily="34" charset="0"/>
                <a:ea typeface="Calibri" panose="020F0502020204030204" pitchFamily="34" charset="0"/>
                <a:cs typeface="Arial" panose="020B0604020202020204" pitchFamily="34" charset="0"/>
              </a:rPr>
              <a:t> invita i propri ospiti a visitare il patrimonio storico-artistico di Ferrandina.</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pPr>
              <a:tabLst>
                <a:tab pos="810260" algn="l"/>
                <a:tab pos="3060700" algn="ctr"/>
              </a:tabLst>
            </a:pPr>
            <a:r>
              <a:rPr lang="it-IT" sz="1000" dirty="0">
                <a:effectLst/>
                <a:latin typeface="Arial" panose="020B0604020202020204" pitchFamily="34" charset="0"/>
                <a:ea typeface="Calibri" panose="020F0502020204030204" pitchFamily="34" charset="0"/>
                <a:cs typeface="Arial" panose="020B0604020202020204" pitchFamily="34" charset="0"/>
              </a:rPr>
              <a:t>h 15.00</a:t>
            </a:r>
            <a:r>
              <a:rPr lang="it-IT" sz="1000" b="1" dirty="0">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Visita guidata a ………………………….</a:t>
            </a:r>
            <a:r>
              <a:rPr lang="it-IT" sz="1000" b="1" dirty="0">
                <a:effectLst/>
                <a:latin typeface="Arial" panose="020B0604020202020204" pitchFamily="34" charset="0"/>
                <a:ea typeface="Calibri" panose="020F0502020204030204" pitchFamily="34" charset="0"/>
                <a:cs typeface="Arial" panose="020B0604020202020204" pitchFamily="34" charset="0"/>
              </a:rPr>
              <a:t> </a:t>
            </a:r>
            <a:endParaRPr lang="it-IT" sz="1000" dirty="0">
              <a:effectLst/>
              <a:latin typeface="Arial" panose="020B0604020202020204" pitchFamily="34" charset="0"/>
              <a:ea typeface="Calibri" panose="020F0502020204030204" pitchFamily="34" charset="0"/>
              <a:cs typeface="Arial" panose="020B0604020202020204" pitchFamily="34" charset="0"/>
            </a:endParaRPr>
          </a:p>
          <a:p>
            <a:pPr marL="457200"/>
            <a:r>
              <a:rPr lang="it-IT" sz="1100" b="1" dirty="0">
                <a:effectLst/>
                <a:latin typeface="Arial" panose="020B0604020202020204" pitchFamily="34" charset="0"/>
                <a:ea typeface="Calibri" panose="020F0502020204030204" pitchFamily="34" charset="0"/>
                <a:cs typeface="Arial" panose="020B0604020202020204" pitchFamily="34" charset="0"/>
              </a:rPr>
              <a:t>La Scuola SECONDARIA di II grado allieta con piccoli SPETTACOLI.</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pPr>
              <a:tabLst>
                <a:tab pos="3060700" algn="ctr"/>
              </a:tabLst>
            </a:pPr>
            <a:r>
              <a:rPr lang="it-IT" sz="1000" dirty="0">
                <a:effectLst/>
                <a:latin typeface="Arial" panose="020B0604020202020204" pitchFamily="34" charset="0"/>
                <a:ea typeface="Calibri" panose="020F0502020204030204" pitchFamily="34" charset="0"/>
                <a:cs typeface="Arial" panose="020B0604020202020204" pitchFamily="34" charset="0"/>
              </a:rPr>
              <a:t>h 17.00</a:t>
            </a:r>
            <a:r>
              <a:rPr lang="it-IT" sz="1000" b="1" dirty="0">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Recite, concerti, danze …… sul tema dell’ambiente e dei diritti umani </a:t>
            </a:r>
          </a:p>
          <a:p>
            <a:pPr marL="457200">
              <a:tabLst>
                <a:tab pos="3060700" algn="ctr"/>
              </a:tabLst>
            </a:pPr>
            <a:r>
              <a:rPr lang="it-IT" sz="1000" dirty="0">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Sala convegni dell’ex monastero di Santa Chiara in largo Palestro, 1.</a:t>
            </a:r>
          </a:p>
          <a:p>
            <a:pPr marL="457200">
              <a:tabLst>
                <a:tab pos="3060700" algn="ctr"/>
              </a:tabLst>
            </a:pPr>
            <a:r>
              <a:rPr lang="it-IT" sz="1000" dirty="0">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PREMIAZIONE DEL 2° C.N.M.R. “L’UNITRE GIOCA CON LA MATEMATICA”</a:t>
            </a:r>
          </a:p>
          <a:p>
            <a:pPr>
              <a:tabLst>
                <a:tab pos="3060700" algn="ctr"/>
              </a:tabLst>
            </a:pPr>
            <a:r>
              <a:rPr lang="it-IT" sz="1000" dirty="0">
                <a:latin typeface="Arial" panose="020B0604020202020204" pitchFamily="34" charset="0"/>
                <a:ea typeface="Calibri" panose="020F0502020204030204" pitchFamily="34" charset="0"/>
                <a:cs typeface="Arial" panose="020B0604020202020204" pitchFamily="34" charset="0"/>
              </a:rPr>
              <a:t>h 19,30             </a:t>
            </a:r>
            <a:r>
              <a:rPr lang="it-IT" sz="1000" dirty="0">
                <a:effectLst/>
                <a:latin typeface="Arial" panose="020B0604020202020204" pitchFamily="34" charset="0"/>
                <a:ea typeface="Calibri" panose="020F0502020204030204" pitchFamily="34" charset="0"/>
                <a:cs typeface="Arial-BoldMT"/>
              </a:rPr>
              <a:t>Conclusione prevista per la giornata dedicata al Campionato di Matematica Ricreativa.</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p>
            <a:pPr marL="457200">
              <a:tabLst>
                <a:tab pos="3060700" algn="ctr"/>
              </a:tabLst>
            </a:pPr>
            <a:endParaRPr lang="it-IT"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1" name="Immagine 10">
            <a:extLst>
              <a:ext uri="{FF2B5EF4-FFF2-40B4-BE49-F238E27FC236}">
                <a16:creationId xmlns:a16="http://schemas.microsoft.com/office/drawing/2014/main" id="{5B95D495-1137-46D1-B421-84CB6D29A7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941923" cy="2728088"/>
          </a:xfrm>
          <a:prstGeom prst="rect">
            <a:avLst/>
          </a:prstGeom>
        </p:spPr>
      </p:pic>
    </p:spTree>
    <p:extLst>
      <p:ext uri="{BB962C8B-B14F-4D97-AF65-F5344CB8AC3E}">
        <p14:creationId xmlns:p14="http://schemas.microsoft.com/office/powerpoint/2010/main" val="11699784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tangolo 33"/>
          <p:cNvSpPr/>
          <p:nvPr/>
        </p:nvSpPr>
        <p:spPr>
          <a:xfrm>
            <a:off x="92366" y="5519434"/>
            <a:ext cx="9624752" cy="1292662"/>
          </a:xfrm>
          <a:prstGeom prst="rect">
            <a:avLst/>
          </a:prstGeom>
        </p:spPr>
        <p:txBody>
          <a:bodyPr wrap="square">
            <a:spAutoFit/>
          </a:bodyPr>
          <a:lstStyle/>
          <a:p>
            <a:pPr algn="just"/>
            <a:r>
              <a:rPr lang="it-IT" sz="1200" dirty="0"/>
              <a:t>Nonostante la presenza di risorse agricole così importanti, dagli anni '60 del secolo scorso l'economia di Ferrandina si è basata prevalentemente sull'industria, sviluppatasi lungo la Val Basento per la scoperta di giacimenti di metano. Adesso troviamo piccole aziende che lavorano nel campo chimico, meccanico, manifatturiero e del salotto.</a:t>
            </a:r>
          </a:p>
          <a:p>
            <a:endParaRPr lang="it-IT" sz="600" dirty="0"/>
          </a:p>
          <a:p>
            <a:r>
              <a:rPr lang="it-IT" sz="1200" dirty="0"/>
              <a:t>Le strade principali sono:</a:t>
            </a:r>
          </a:p>
          <a:p>
            <a:pPr lvl="0"/>
            <a:r>
              <a:rPr lang="it-IT" sz="1200" b="1" dirty="0" err="1"/>
              <a:t>Basentana</a:t>
            </a:r>
            <a:r>
              <a:rPr lang="it-IT" sz="1200" b="1" dirty="0"/>
              <a:t>, </a:t>
            </a:r>
            <a:r>
              <a:rPr lang="it-IT" sz="1200" dirty="0"/>
              <a:t>collega principalmente Potenza a Metaponto.</a:t>
            </a:r>
          </a:p>
          <a:p>
            <a:pPr lvl="0"/>
            <a:r>
              <a:rPr lang="it-IT" sz="1200" b="1" dirty="0"/>
              <a:t>Via Appia,</a:t>
            </a:r>
            <a:r>
              <a:rPr lang="it-IT" sz="1200" dirty="0"/>
              <a:t> è la strada principale per raggiungere Matera e permette di raggiungere anche la città metropolitana di Bari (100 km).</a:t>
            </a:r>
          </a:p>
        </p:txBody>
      </p:sp>
      <p:sp>
        <p:nvSpPr>
          <p:cNvPr id="2" name="Rectangle 2"/>
          <p:cNvSpPr>
            <a:spLocks noChangeArrowheads="1"/>
          </p:cNvSpPr>
          <p:nvPr/>
        </p:nvSpPr>
        <p:spPr bwMode="auto">
          <a:xfrm>
            <a:off x="7" y="-153889"/>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sz="1400" dirty="0"/>
          </a:p>
        </p:txBody>
      </p:sp>
      <p:sp>
        <p:nvSpPr>
          <p:cNvPr id="25" name="Segnaposto contenuto 8"/>
          <p:cNvSpPr>
            <a:spLocks noGrp="1"/>
          </p:cNvSpPr>
          <p:nvPr>
            <p:ph sz="half" idx="1"/>
          </p:nvPr>
        </p:nvSpPr>
        <p:spPr>
          <a:xfrm>
            <a:off x="162806" y="172140"/>
            <a:ext cx="9614736" cy="1744692"/>
          </a:xfrm>
        </p:spPr>
        <p:txBody>
          <a:bodyPr>
            <a:normAutofit fontScale="92500" lnSpcReduction="20000"/>
          </a:bodyPr>
          <a:lstStyle/>
          <a:p>
            <a:pPr marL="0" indent="0" algn="ctr">
              <a:buNone/>
            </a:pPr>
            <a:r>
              <a:rPr lang="it-IT" sz="1900" b="1" dirty="0"/>
              <a:t>2° Campionato Nazionale di Matematica Ricreativa</a:t>
            </a:r>
          </a:p>
          <a:p>
            <a:pPr marL="0" indent="0" algn="ctr">
              <a:buNone/>
            </a:pPr>
            <a:endParaRPr lang="it-IT" sz="1000" dirty="0"/>
          </a:p>
          <a:p>
            <a:pPr marL="0" indent="0" algn="ctr">
              <a:buNone/>
            </a:pPr>
            <a:r>
              <a:rPr lang="it-IT" sz="2600" b="1" dirty="0"/>
              <a:t>L’UNITRE GIOCA CON LA MATEMATICA</a:t>
            </a:r>
          </a:p>
          <a:p>
            <a:pPr marL="0" indent="0" algn="ctr">
              <a:buNone/>
            </a:pPr>
            <a:endParaRPr lang="it-IT" sz="1200" dirty="0"/>
          </a:p>
          <a:p>
            <a:pPr marL="0" indent="0" algn="ctr">
              <a:buNone/>
            </a:pPr>
            <a:endParaRPr lang="it-IT" sz="600" dirty="0"/>
          </a:p>
          <a:p>
            <a:pPr marL="0" indent="0" algn="ctr">
              <a:buNone/>
            </a:pPr>
            <a:r>
              <a:rPr lang="it-IT" sz="1200" dirty="0"/>
              <a:t>Anno Accademico 2019/2020</a:t>
            </a:r>
          </a:p>
          <a:p>
            <a:pPr marL="0" indent="0" algn="ctr">
              <a:buNone/>
            </a:pPr>
            <a:r>
              <a:rPr lang="it-IT" sz="1400" b="1" dirty="0"/>
              <a:t> </a:t>
            </a:r>
            <a:endParaRPr lang="it-IT" sz="1400" dirty="0"/>
          </a:p>
          <a:p>
            <a:pPr marL="0" indent="0" algn="ctr">
              <a:buNone/>
            </a:pPr>
            <a:r>
              <a:rPr lang="it-IT" sz="1900" b="1" u="sng" dirty="0"/>
              <a:t>PERCHÉ VENIRE A FERRANDINA</a:t>
            </a:r>
          </a:p>
        </p:txBody>
      </p:sp>
      <p:sp>
        <p:nvSpPr>
          <p:cNvPr id="26" name="Rectangle 2"/>
          <p:cNvSpPr>
            <a:spLocks noChangeArrowheads="1"/>
          </p:cNvSpPr>
          <p:nvPr/>
        </p:nvSpPr>
        <p:spPr bwMode="auto">
          <a:xfrm>
            <a:off x="7"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27" name="Rectangle 4"/>
          <p:cNvSpPr>
            <a:spLocks noChangeArrowheads="1"/>
          </p:cNvSpPr>
          <p:nvPr/>
        </p:nvSpPr>
        <p:spPr bwMode="auto">
          <a:xfrm>
            <a:off x="4953000" y="43934"/>
            <a:ext cx="495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dirty="0"/>
          </a:p>
        </p:txBody>
      </p:sp>
      <p:sp>
        <p:nvSpPr>
          <p:cNvPr id="29" name="Rettangolo 28"/>
          <p:cNvSpPr/>
          <p:nvPr/>
        </p:nvSpPr>
        <p:spPr>
          <a:xfrm>
            <a:off x="79009" y="2056688"/>
            <a:ext cx="9698532" cy="1415772"/>
          </a:xfrm>
          <a:prstGeom prst="rect">
            <a:avLst/>
          </a:prstGeom>
        </p:spPr>
        <p:txBody>
          <a:bodyPr wrap="square">
            <a:spAutoFit/>
          </a:bodyPr>
          <a:lstStyle/>
          <a:p>
            <a:pPr algn="just"/>
            <a:r>
              <a:rPr lang="it-IT" sz="1400" b="1" dirty="0"/>
              <a:t>BREVI NOTIZIE SULLA CITTÀ</a:t>
            </a:r>
            <a:endParaRPr lang="it-IT" sz="1400" dirty="0"/>
          </a:p>
          <a:p>
            <a:pPr algn="just"/>
            <a:r>
              <a:rPr lang="it-IT" sz="1200" dirty="0"/>
              <a:t>Ferrandina è una cittadina della Basilicata posta sulla collina materana a circa trentacinque km da Matera, città dei Sassi, patrimonio UNESCO e capitale europea della cultura per il 2019. </a:t>
            </a:r>
          </a:p>
          <a:p>
            <a:pPr algn="just"/>
            <a:r>
              <a:rPr lang="it-IT" sz="1200" dirty="0"/>
              <a:t>Le radici di Ferrandina affondano nella Magna Grecia, attorno al 1000 a.C. Il suo nome era </a:t>
            </a:r>
            <a:r>
              <a:rPr lang="it-IT" sz="1200" i="1" dirty="0" err="1"/>
              <a:t>Troilia</a:t>
            </a:r>
            <a:r>
              <a:rPr lang="it-IT" sz="1200" dirty="0"/>
              <a:t> o </a:t>
            </a:r>
            <a:r>
              <a:rPr lang="it-IT" sz="1200" i="1" dirty="0"/>
              <a:t>Parva Troia</a:t>
            </a:r>
            <a:r>
              <a:rPr lang="it-IT" sz="1200" dirty="0"/>
              <a:t>, mentre la sua acropoli-fortezza si chiamava </a:t>
            </a:r>
            <a:r>
              <a:rPr lang="it-IT" sz="1200" i="1" dirty="0" err="1"/>
              <a:t>Obelanon</a:t>
            </a:r>
            <a:r>
              <a:rPr lang="it-IT" sz="1200" dirty="0"/>
              <a:t> (Uggiano). Entrambe, durante l'epoca romana, furono centri importanti di cultura ellenica e sempre più lustro acquistarono in epoca bizantina. Con la caduta del dominio greco, Longobardi e Normanni si impossessarono della città. Il nome Ferrandina si deve a Federico d’Aragona che nel  1494 la ribattezzò così in onore di suo padre, re Ferrante  (o Ferrantino).</a:t>
            </a:r>
          </a:p>
        </p:txBody>
      </p:sp>
      <p:sp>
        <p:nvSpPr>
          <p:cNvPr id="31" name="Rettangolo 30"/>
          <p:cNvSpPr/>
          <p:nvPr/>
        </p:nvSpPr>
        <p:spPr>
          <a:xfrm>
            <a:off x="92372" y="3464722"/>
            <a:ext cx="6156777" cy="646331"/>
          </a:xfrm>
          <a:prstGeom prst="rect">
            <a:avLst/>
          </a:prstGeom>
        </p:spPr>
        <p:txBody>
          <a:bodyPr wrap="square">
            <a:spAutoFit/>
          </a:bodyPr>
          <a:lstStyle/>
          <a:p>
            <a:pPr algn="just"/>
            <a:r>
              <a:rPr lang="it-IT" sz="1200" dirty="0"/>
              <a:t>Un tempo era nota per la produzione di tessuti in lana, tra cui la </a:t>
            </a:r>
            <a:r>
              <a:rPr lang="it-IT" sz="1200" dirty="0" err="1"/>
              <a:t>ferlandina</a:t>
            </a:r>
            <a:r>
              <a:rPr lang="it-IT" sz="1200" dirty="0"/>
              <a:t> o </a:t>
            </a:r>
            <a:r>
              <a:rPr lang="it-IT" sz="1200" dirty="0" err="1"/>
              <a:t>felandina</a:t>
            </a:r>
            <a:r>
              <a:rPr lang="it-IT" sz="1200" dirty="0"/>
              <a:t>, molto apprezzata e richiesta nel Regno di Napoli e dai domenicani, che proprio a Ferrandina si insediarono e crearono un centro agricolo e urbano molto organizzato. </a:t>
            </a:r>
            <a:endParaRPr lang="it-IT" sz="1200" b="1" dirty="0"/>
          </a:p>
        </p:txBody>
      </p:sp>
      <p:sp>
        <p:nvSpPr>
          <p:cNvPr id="32" name="Rectangle 46"/>
          <p:cNvSpPr>
            <a:spLocks noChangeArrowheads="1"/>
          </p:cNvSpPr>
          <p:nvPr/>
        </p:nvSpPr>
        <p:spPr bwMode="auto">
          <a:xfrm>
            <a:off x="92367" y="4018720"/>
            <a:ext cx="6156778" cy="943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76176" numCol="1" anchor="ctr" anchorCtr="0" compatLnSpc="1">
            <a:prstTxWarp prst="textNoShape">
              <a:avLst/>
            </a:prstTxWarp>
            <a:spAutoFit/>
          </a:bodyPr>
          <a:lstStyle/>
          <a:p>
            <a:pPr algn="just" fontAlgn="base">
              <a:spcBef>
                <a:spcPts val="600"/>
              </a:spcBef>
              <a:spcAft>
                <a:spcPct val="0"/>
              </a:spcAft>
            </a:pPr>
            <a:r>
              <a:rPr lang="it-IT" sz="1200" dirty="0"/>
              <a:t>Ferrandina conserva i ruderi del Castello di Uggiano e presenta numerose chiese (scrigni di preziose opere d’arte e di un pezzo ligneo della Santa Croce di Cristo, portato da Sant'Elena e poi donato al regnante di Ferrandina), conventi e palazzi gentilizi di interesse storico ed artistico:</a:t>
            </a:r>
          </a:p>
        </p:txBody>
      </p:sp>
      <p:sp>
        <p:nvSpPr>
          <p:cNvPr id="33" name="Rettangolo 32"/>
          <p:cNvSpPr/>
          <p:nvPr/>
        </p:nvSpPr>
        <p:spPr>
          <a:xfrm>
            <a:off x="92367" y="4894193"/>
            <a:ext cx="6170140" cy="646331"/>
          </a:xfrm>
          <a:prstGeom prst="rect">
            <a:avLst/>
          </a:prstGeom>
        </p:spPr>
        <p:txBody>
          <a:bodyPr wrap="square">
            <a:spAutoFit/>
          </a:bodyPr>
          <a:lstStyle/>
          <a:p>
            <a:pPr algn="just"/>
            <a:r>
              <a:rPr lang="it-IT" sz="1200" dirty="0"/>
              <a:t>L'agricoltura è stata fino agli anni 60 la principale fonte economica. Rinomata è la produzione di olio di oliva «</a:t>
            </a:r>
            <a:r>
              <a:rPr lang="it-IT" sz="1200" dirty="0" err="1"/>
              <a:t>Maiatica</a:t>
            </a:r>
            <a:r>
              <a:rPr lang="it-IT" sz="1200" dirty="0"/>
              <a:t> di Ferrandina», caratterizzato da una bassa acidità, e anche delle tipiche olive infornate secondo antichi metodi di lavorazione.</a:t>
            </a:r>
          </a:p>
        </p:txBody>
      </p:sp>
      <p:sp>
        <p:nvSpPr>
          <p:cNvPr id="14" name="Freccia a destra 13">
            <a:hlinkClick r:id="rId3" action="ppaction://hlinksldjump"/>
          </p:cNvPr>
          <p:cNvSpPr/>
          <p:nvPr/>
        </p:nvSpPr>
        <p:spPr>
          <a:xfrm flipH="1">
            <a:off x="9157025" y="6479628"/>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Picture 2">
            <a:hlinkClick r:id="rId4" action="ppaction://hlinksldjump"/>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62568" y="3428532"/>
            <a:ext cx="3235500" cy="20757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3092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887479" y="104819"/>
            <a:ext cx="1805405" cy="202034"/>
          </a:xfrm>
        </p:spPr>
        <p:txBody>
          <a:bodyPr>
            <a:noAutofit/>
          </a:bodyPr>
          <a:lstStyle/>
          <a:p>
            <a:r>
              <a:rPr lang="it-IT" sz="1600" b="1" dirty="0"/>
              <a:t>FERRANDINA</a:t>
            </a:r>
          </a:p>
        </p:txBody>
      </p:sp>
      <p:pic>
        <p:nvPicPr>
          <p:cNvPr id="2050" name="Picture 2" descr="C:\Users\UTENTE\Documents\UNITRE\Giuseppina\aa 2017-2018\campionato\Campionato Naz\immagini Ferrandina\7 San Domenico.jpg">
            <a:hlinkClick r:id="rId3" action="ppaction://hlinksldjump"/>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5733" y="2674408"/>
            <a:ext cx="2040947" cy="1530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1" name="Picture 3" descr="C:\Users\UTENTE\Documents\UNITRE\Giuseppina\aa 2017-2018\campionato\Campionato Naz\immagini Ferrandina\8 San Francesco.jpg">
            <a:hlinkClick r:id="rId5" action="ppaction://hlinksldjump"/>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49648" y="2718769"/>
            <a:ext cx="2162982" cy="1441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3" name="Picture 5" descr="C:\Users\UTENTE\Documents\UNITRE\Giuseppina\aa 2017-2018\campionato\Campionato Naz\immagini Ferrandina\10 Addolorata .jpg">
            <a:hlinkClick r:id="rId7" action="ppaction://hlinksldjump"/>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54493" y="2718769"/>
            <a:ext cx="2162982" cy="1441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7" name="Picture 9" descr="C:\Users\UTENTE\Documents\UNITRE\Giuseppina\aa 2017-2018\campionato\Campionato Naz\immagini Ferrandina\13 Palazzo Cantorio.jpg">
            <a:hlinkClick r:id="rId9" action="ppaction://hlinksldjump"/>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651209" y="4586444"/>
            <a:ext cx="1803284" cy="1351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60" name="Picture 12" descr="C:\Users\UTENTE\Documents\UNITRE\Giuseppina\aa 2017-2018\campionato\Campionato Naz\immagini Ferrandina\3 Santa Maria della Croce.jpg">
            <a:hlinkClick r:id="rId11" action="ppaction://hlinksldjump"/>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907075" y="791535"/>
            <a:ext cx="2000609" cy="15015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65" name="Picture 17" descr="C:\Users\UTENTE\Documents\UNITRE\Giuseppina\aa 2017-2018\campionato\Campionato Naz\immagini Ferrandina\6' Santa Chiara.jpg">
            <a:hlinkClick r:id="rId13" action="ppaction://hlinksldjump"/>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095882" y="836619"/>
            <a:ext cx="1268979" cy="14878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66" name="Picture 18">
            <a:hlinkClick r:id="rId15" action="ppaction://hlinksldjump"/>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13345" y="4586446"/>
            <a:ext cx="2292895" cy="14146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7" name="Picture 19" descr="C:\Users\UTENTE\Documents\UNITRE\Giuseppina\aa 2017-2018\campionato\Campionato Naz\immagini Ferrandina\12 Piazza Plebiscito.jpg">
            <a:hlinkClick r:id="rId17" action="ppaction://hlinksldjump"/>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815733" y="4586444"/>
            <a:ext cx="2570031" cy="13878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Freccia a destra 21">
            <a:hlinkClick r:id="rId19" action="ppaction://hlinksldjump"/>
          </p:cNvPr>
          <p:cNvSpPr/>
          <p:nvPr/>
        </p:nvSpPr>
        <p:spPr>
          <a:xfrm flipH="1">
            <a:off x="9059334" y="6406746"/>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2">
            <a:hlinkClick r:id="rId20" action="ppaction://hlinksldjump"/>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572181" y="4565440"/>
            <a:ext cx="2045294" cy="1363834"/>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313346" y="818396"/>
            <a:ext cx="2211806" cy="14189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a:hlinkClick r:id="rId23" action="ppaction://hlinksldjump"/>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298785" y="2718768"/>
            <a:ext cx="2222866" cy="14863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a:hlinkClick r:id="rId25" action="ppaction://hlinksldjump"/>
          </p:cNvPr>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2664058" y="818395"/>
            <a:ext cx="2077006" cy="13878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Immagine 15">
            <a:hlinkClick r:id="rId27" action="ppaction://hlinksldjump"/>
            <a:extLst>
              <a:ext uri="{FF2B5EF4-FFF2-40B4-BE49-F238E27FC236}">
                <a16:creationId xmlns:a16="http://schemas.microsoft.com/office/drawing/2014/main" id="{50AC4DE6-5261-490E-947B-3B5EE774A0DC}"/>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8516536" y="836619"/>
            <a:ext cx="1085595" cy="1506027"/>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103556945"/>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C:\Users\UTENTE\Documents\UNITRE\Giuseppina\aa 2019-2020\Festa della Matematica\CAMPIONATO 2020\superati\FOTO\Ferrandina aerea.jpeg"/>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52" y="379487"/>
            <a:ext cx="9934352" cy="6744653"/>
          </a:xfrm>
          <a:prstGeom prst="rect">
            <a:avLst/>
          </a:prstGeom>
          <a:noFill/>
          <a:ln>
            <a:noFill/>
          </a:ln>
        </p:spPr>
      </p:pic>
      <p:sp>
        <p:nvSpPr>
          <p:cNvPr id="2" name="Rettangolo 1"/>
          <p:cNvSpPr/>
          <p:nvPr/>
        </p:nvSpPr>
        <p:spPr>
          <a:xfrm>
            <a:off x="0" y="0"/>
            <a:ext cx="9934352" cy="692696"/>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itolo 2"/>
          <p:cNvSpPr>
            <a:spLocks noGrp="1"/>
          </p:cNvSpPr>
          <p:nvPr>
            <p:ph type="title"/>
          </p:nvPr>
        </p:nvSpPr>
        <p:spPr>
          <a:xfrm>
            <a:off x="3037962" y="94903"/>
            <a:ext cx="3858428" cy="502890"/>
          </a:xfrm>
        </p:spPr>
        <p:txBody>
          <a:bodyPr>
            <a:noAutofit/>
          </a:bodyPr>
          <a:lstStyle/>
          <a:p>
            <a:r>
              <a:rPr lang="it-IT" sz="1600" b="1" dirty="0"/>
              <a:t>PANORAMA DEL CENTRO STORICO</a:t>
            </a:r>
          </a:p>
        </p:txBody>
      </p:sp>
    </p:spTree>
    <p:extLst>
      <p:ext uri="{BB962C8B-B14F-4D97-AF65-F5344CB8AC3E}">
        <p14:creationId xmlns:p14="http://schemas.microsoft.com/office/powerpoint/2010/main" val="693432171"/>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924775" y="49338"/>
            <a:ext cx="3755622" cy="435046"/>
          </a:xfrm>
        </p:spPr>
        <p:txBody>
          <a:bodyPr>
            <a:normAutofit/>
          </a:bodyPr>
          <a:lstStyle/>
          <a:p>
            <a:r>
              <a:rPr lang="it-IT" sz="1600" b="1" dirty="0"/>
              <a:t>ROVINE DI UGGIANO</a:t>
            </a:r>
          </a:p>
        </p:txBody>
      </p:sp>
      <p:pic>
        <p:nvPicPr>
          <p:cNvPr id="6" name="Immagine 5" descr="2 castello di Uggiano"/>
          <p:cNvPicPr/>
          <p:nvPr/>
        </p:nvPicPr>
        <p:blipFill>
          <a:blip r:embed="rId2">
            <a:lum/>
            <a:extLst>
              <a:ext uri="{28A0092B-C50C-407E-A947-70E740481C1C}">
                <a14:useLocalDpi xmlns:a14="http://schemas.microsoft.com/office/drawing/2010/main"/>
              </a:ext>
            </a:extLst>
          </a:blip>
          <a:stretch>
            <a:fillRect/>
          </a:stretch>
        </p:blipFill>
        <p:spPr>
          <a:xfrm>
            <a:off x="0" y="400248"/>
            <a:ext cx="9906000" cy="6438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8083894"/>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3 Santa Maria della Croce"/>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0" y="-171400"/>
            <a:ext cx="9880663" cy="7415879"/>
          </a:xfrm>
          <a:prstGeom prst="rect">
            <a:avLst/>
          </a:prstGeom>
          <a:ln>
            <a:noFill/>
          </a:ln>
          <a:effectLst>
            <a:outerShdw blurRad="292100" dist="139700" dir="2700000" algn="tl" rotWithShape="0">
              <a:srgbClr val="333333">
                <a:alpha val="65000"/>
              </a:srgbClr>
            </a:outerShdw>
          </a:effectLst>
        </p:spPr>
      </p:pic>
      <p:sp>
        <p:nvSpPr>
          <p:cNvPr id="3" name="Titolo 2"/>
          <p:cNvSpPr>
            <a:spLocks noGrp="1"/>
          </p:cNvSpPr>
          <p:nvPr>
            <p:ph type="title"/>
          </p:nvPr>
        </p:nvSpPr>
        <p:spPr>
          <a:xfrm>
            <a:off x="1984640" y="116632"/>
            <a:ext cx="5943600" cy="360040"/>
          </a:xfrm>
        </p:spPr>
        <p:txBody>
          <a:bodyPr>
            <a:normAutofit/>
          </a:bodyPr>
          <a:lstStyle/>
          <a:p>
            <a:pPr algn="ctr"/>
            <a:r>
              <a:rPr lang="it-IT" sz="1600" b="1" dirty="0">
                <a:latin typeface="+mj-lt"/>
              </a:rPr>
              <a:t>Chiesa madre SANTA MARIA DELLA CROCE</a:t>
            </a:r>
            <a:endParaRPr lang="it-IT" dirty="0"/>
          </a:p>
        </p:txBody>
      </p:sp>
    </p:spTree>
    <p:extLst>
      <p:ext uri="{BB962C8B-B14F-4D97-AF65-F5344CB8AC3E}">
        <p14:creationId xmlns:p14="http://schemas.microsoft.com/office/powerpoint/2010/main" val="3232661367"/>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 Portale Santa Chiar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83358" y="-20302"/>
            <a:ext cx="5511604" cy="687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200472" y="1426012"/>
            <a:ext cx="3919023" cy="3982328"/>
          </a:xfrm>
        </p:spPr>
        <p:txBody>
          <a:bodyPr>
            <a:normAutofit/>
          </a:bodyPr>
          <a:lstStyle/>
          <a:p>
            <a:pPr algn="l"/>
            <a:r>
              <a:rPr lang="it-IT" sz="1600" b="1" dirty="0"/>
              <a:t>COMPLESSO MONASTICO DI SANTA CHIARA - PORTALE del CONVENTO </a:t>
            </a:r>
            <a:br>
              <a:rPr lang="it-IT" sz="1600" dirty="0"/>
            </a:br>
            <a:r>
              <a:rPr lang="it-IT" sz="1600" dirty="0"/>
              <a:t>Il complesso ospita, tra l’altro,  il Museo della Civiltà Contadina - Mestieri antichi e </a:t>
            </a:r>
            <a:br>
              <a:rPr lang="it-IT" sz="1600" dirty="0"/>
            </a:br>
            <a:r>
              <a:rPr lang="it-IT" sz="1600" dirty="0"/>
              <a:t>la sede della nostra </a:t>
            </a:r>
            <a:r>
              <a:rPr lang="it-IT" sz="1600" dirty="0" err="1"/>
              <a:t>UniTre</a:t>
            </a:r>
            <a:r>
              <a:rPr lang="it-IT" sz="1600" dirty="0"/>
              <a:t> </a:t>
            </a:r>
            <a:endParaRPr lang="it-IT" sz="1600" b="1" dirty="0"/>
          </a:p>
        </p:txBody>
      </p:sp>
    </p:spTree>
    <p:extLst>
      <p:ext uri="{BB962C8B-B14F-4D97-AF65-F5344CB8AC3E}">
        <p14:creationId xmlns:p14="http://schemas.microsoft.com/office/powerpoint/2010/main" val="3819717642"/>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95300" y="-44048"/>
            <a:ext cx="8915400" cy="404664"/>
          </a:xfrm>
        </p:spPr>
        <p:txBody>
          <a:bodyPr anchor="t">
            <a:normAutofit/>
          </a:bodyPr>
          <a:lstStyle/>
          <a:p>
            <a:r>
              <a:rPr lang="it-IT" sz="1600" b="1" dirty="0"/>
              <a:t>CASE A SCHIERA</a:t>
            </a:r>
          </a:p>
        </p:txBody>
      </p:sp>
      <p:pic>
        <p:nvPicPr>
          <p:cNvPr id="5" name="Immagine 4" descr="C:\Users\UTENTE\Documents\UNITRE\Giuseppina\aa 2019-2020\Festa della Matematica\CAMPIONATO 2020\superati\FOTO\ferrandina - CASE A SCHIERA 1.jpg"/>
          <p:cNvPicPr/>
          <p:nvPr/>
        </p:nvPicPr>
        <p:blipFill>
          <a:blip r:embed="rId2">
            <a:extLst>
              <a:ext uri="{28A0092B-C50C-407E-A947-70E740481C1C}">
                <a14:useLocalDpi xmlns:a14="http://schemas.microsoft.com/office/drawing/2010/main"/>
              </a:ext>
            </a:extLst>
          </a:blip>
          <a:srcRect/>
          <a:stretch>
            <a:fillRect/>
          </a:stretch>
        </p:blipFill>
        <p:spPr bwMode="auto">
          <a:xfrm>
            <a:off x="0" y="260604"/>
            <a:ext cx="9906000" cy="6597396"/>
          </a:xfrm>
          <a:prstGeom prst="rect">
            <a:avLst/>
          </a:prstGeom>
          <a:noFill/>
          <a:ln>
            <a:noFill/>
          </a:ln>
        </p:spPr>
      </p:pic>
    </p:spTree>
    <p:extLst>
      <p:ext uri="{BB962C8B-B14F-4D97-AF65-F5344CB8AC3E}">
        <p14:creationId xmlns:p14="http://schemas.microsoft.com/office/powerpoint/2010/main" val="494642915"/>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94156" y="5472469"/>
            <a:ext cx="3256094" cy="1223129"/>
          </a:xfrm>
          <a:prstGeom prst="rect">
            <a:avLst/>
          </a:prstGeom>
          <a:solidFill>
            <a:srgbClr val="FFFF6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3662933" y="5472468"/>
            <a:ext cx="4032448" cy="1223129"/>
          </a:xfrm>
          <a:prstGeom prst="rect">
            <a:avLst/>
          </a:prstGeom>
          <a:solidFill>
            <a:srgbClr val="FFFF6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arrotondato 13"/>
          <p:cNvSpPr/>
          <p:nvPr/>
        </p:nvSpPr>
        <p:spPr>
          <a:xfrm>
            <a:off x="6844831" y="4970919"/>
            <a:ext cx="829501" cy="154320"/>
          </a:xfrm>
          <a:prstGeom prst="roundRect">
            <a:avLst/>
          </a:prstGeom>
          <a:solidFill>
            <a:schemeClr val="bg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arrotondato 9"/>
          <p:cNvSpPr/>
          <p:nvPr/>
        </p:nvSpPr>
        <p:spPr>
          <a:xfrm>
            <a:off x="6856188" y="5187754"/>
            <a:ext cx="829501" cy="154320"/>
          </a:xfrm>
          <a:prstGeom prst="roundRect">
            <a:avLst/>
          </a:prstGeom>
          <a:solidFill>
            <a:schemeClr val="bg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egnaposto contenuto 8"/>
          <p:cNvSpPr>
            <a:spLocks noGrp="1"/>
          </p:cNvSpPr>
          <p:nvPr>
            <p:ph sz="half" idx="1"/>
          </p:nvPr>
        </p:nvSpPr>
        <p:spPr>
          <a:xfrm>
            <a:off x="1981761" y="85725"/>
            <a:ext cx="7795776" cy="2827348"/>
          </a:xfrm>
        </p:spPr>
        <p:txBody>
          <a:bodyPr tIns="46800">
            <a:normAutofit fontScale="25000" lnSpcReduction="20000"/>
          </a:bodyPr>
          <a:lstStyle/>
          <a:p>
            <a:pPr marL="0" indent="0" algn="just">
              <a:buNone/>
            </a:pPr>
            <a:r>
              <a:rPr lang="it-IT" sz="4400" dirty="0" err="1">
                <a:effectLst/>
                <a:latin typeface="Arial" panose="020B0604020202020204" pitchFamily="34" charset="0"/>
                <a:ea typeface="Calibri" panose="020F0502020204030204" pitchFamily="34" charset="0"/>
              </a:rPr>
              <a:t>L’Unitre</a:t>
            </a:r>
            <a:r>
              <a:rPr lang="it-IT" sz="4400" dirty="0">
                <a:effectLst/>
                <a:latin typeface="Arial" panose="020B0604020202020204" pitchFamily="34" charset="0"/>
                <a:ea typeface="Calibri" panose="020F0502020204030204" pitchFamily="34" charset="0"/>
              </a:rPr>
              <a:t> di Ferrandina, dopo la pausa forzata dovuta alla pandemia, con gioia ritorna ad organizzare la manifestazione </a:t>
            </a:r>
          </a:p>
          <a:p>
            <a:pPr marL="0" indent="0" algn="ctr">
              <a:buNone/>
            </a:pPr>
            <a:r>
              <a:rPr lang="it-IT" sz="5600" b="1" dirty="0">
                <a:latin typeface="Arial" pitchFamily="34" charset="0"/>
                <a:cs typeface="Arial" pitchFamily="34" charset="0"/>
              </a:rPr>
              <a:t>L’UNITRE GIOCA CON LA MATEMATICA</a:t>
            </a:r>
            <a:r>
              <a:rPr lang="it-IT" sz="5600" dirty="0">
                <a:latin typeface="Arial" pitchFamily="34" charset="0"/>
                <a:cs typeface="Arial" pitchFamily="34" charset="0"/>
              </a:rPr>
              <a:t> </a:t>
            </a:r>
          </a:p>
          <a:p>
            <a:pPr marL="0" indent="0" algn="ctr">
              <a:spcBef>
                <a:spcPts val="0"/>
              </a:spcBef>
              <a:spcAft>
                <a:spcPts val="300"/>
              </a:spcAft>
              <a:buNone/>
            </a:pPr>
            <a:r>
              <a:rPr lang="it-IT" sz="5600" b="1" dirty="0">
                <a:latin typeface="Arial" pitchFamily="34" charset="0"/>
                <a:cs typeface="Arial" pitchFamily="34" charset="0"/>
              </a:rPr>
              <a:t>e invita a dare una mano al pianeta</a:t>
            </a:r>
          </a:p>
          <a:p>
            <a:pPr marL="0" indent="0" algn="just">
              <a:spcBef>
                <a:spcPts val="0"/>
              </a:spcBef>
              <a:buNone/>
            </a:pPr>
            <a:r>
              <a:rPr lang="it-IT" sz="4400" dirty="0">
                <a:latin typeface="Arial" pitchFamily="34" charset="0"/>
                <a:cs typeface="Arial" pitchFamily="34" charset="0"/>
              </a:rPr>
              <a:t>che si svolgerà a maggio prossimo. Nell’ambito dei giochi, sarà riproposto il</a:t>
            </a:r>
          </a:p>
          <a:p>
            <a:pPr marL="0" indent="0" algn="ctr">
              <a:spcBef>
                <a:spcPts val="400"/>
              </a:spcBef>
              <a:spcAft>
                <a:spcPts val="400"/>
              </a:spcAft>
              <a:buNone/>
            </a:pPr>
            <a:r>
              <a:rPr lang="it-IT" sz="5600" b="1" dirty="0">
                <a:latin typeface="Arial" pitchFamily="34" charset="0"/>
                <a:cs typeface="Arial" pitchFamily="34" charset="0"/>
              </a:rPr>
              <a:t>2° Campionato Nazionale di Matematica Ricreativa </a:t>
            </a:r>
          </a:p>
          <a:p>
            <a:pPr marL="0" indent="0" algn="just">
              <a:spcBef>
                <a:spcPts val="0"/>
              </a:spcBef>
              <a:buNone/>
            </a:pPr>
            <a:r>
              <a:rPr lang="it-IT" sz="4400" dirty="0">
                <a:effectLst/>
                <a:latin typeface="Arial" panose="020B0604020202020204" pitchFamily="34" charset="0"/>
                <a:ea typeface="Times New Roman" panose="02020603050405020304" pitchFamily="18" charset="0"/>
                <a:cs typeface="Arial" panose="020B0604020202020204" pitchFamily="34" charset="0"/>
              </a:rPr>
              <a:t>che, purtroppo, non si è potuto concludere nel 2020 a causa del lockdown. </a:t>
            </a:r>
            <a:r>
              <a:rPr lang="it-IT" sz="4400" dirty="0">
                <a:latin typeface="Arial" pitchFamily="34" charset="0"/>
                <a:cs typeface="Arial" pitchFamily="34" charset="0"/>
              </a:rPr>
              <a:t>Ci auguriamo che a maggio la pandemia sia sotto controllo e che possiamo incontrarci per giocare insieme.</a:t>
            </a:r>
            <a:endParaRPr lang="it-IT" sz="44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it-IT" sz="4400" dirty="0">
                <a:effectLst/>
                <a:latin typeface="Arial" panose="020B0604020202020204" pitchFamily="34" charset="0"/>
                <a:ea typeface="Times New Roman" panose="02020603050405020304" pitchFamily="18" charset="0"/>
                <a:cs typeface="Arial" panose="020B0604020202020204" pitchFamily="34" charset="0"/>
              </a:rPr>
              <a:t>La matematica costituisce un mondo </a:t>
            </a:r>
            <a:r>
              <a:rPr lang="it-IT" sz="4400" dirty="0">
                <a:latin typeface="Arial" panose="020B0604020202020204" pitchFamily="34" charset="0"/>
                <a:ea typeface="Times New Roman" panose="02020603050405020304" pitchFamily="18" charset="0"/>
                <a:cs typeface="Arial" panose="020B0604020202020204" pitchFamily="34" charset="0"/>
              </a:rPr>
              <a:t>magnifico, con idee e aspetti creativi e stimolanti, che </a:t>
            </a:r>
            <a:r>
              <a:rPr lang="it-IT" sz="4400" dirty="0">
                <a:effectLst/>
                <a:latin typeface="Arial" panose="020B0604020202020204" pitchFamily="34" charset="0"/>
                <a:ea typeface="Times New Roman" panose="02020603050405020304" pitchFamily="18" charset="0"/>
                <a:cs typeface="Arial" panose="020B0604020202020204" pitchFamily="34" charset="0"/>
              </a:rPr>
              <a:t>può essere avvicinato e apprezzato in maniera divertente. II gioco e la matematica ricreativa, che ha appassionato nei secoli studiosi e profani, rappresentano uno strumento ideale ed efficace per avvicinarsi con spirito creativo a concetti e problemi tutt'altro che banali.</a:t>
            </a:r>
            <a:endParaRPr lang="it-IT" sz="4400" dirty="0">
              <a:effectLst/>
              <a:latin typeface="Arial" panose="020B0604020202020204" pitchFamily="34" charset="0"/>
              <a:ea typeface="Calibri" panose="020F0502020204030204" pitchFamily="34" charset="0"/>
              <a:cs typeface="Arial" panose="020B0604020202020204" pitchFamily="34" charset="0"/>
            </a:endParaRPr>
          </a:p>
          <a:p>
            <a:pPr marL="0" indent="0" algn="just">
              <a:spcAft>
                <a:spcPts val="24"/>
              </a:spcAft>
              <a:buNone/>
            </a:pPr>
            <a:r>
              <a:rPr lang="it-IT" sz="4400" dirty="0">
                <a:latin typeface="Arial" panose="020B0604020202020204" pitchFamily="34" charset="0"/>
                <a:cs typeface="Arial" panose="020B0604020202020204" pitchFamily="34" charset="0"/>
              </a:rPr>
              <a:t>Con l’intento, quindi, di divulgare l’aspetto ludico dell’ “odiata matematica” </a:t>
            </a:r>
            <a:r>
              <a:rPr lang="it-IT" sz="4400" dirty="0" err="1">
                <a:latin typeface="Arial" panose="020B0604020202020204" pitchFamily="34" charset="0"/>
                <a:cs typeface="Arial" panose="020B0604020202020204" pitchFamily="34" charset="0"/>
              </a:rPr>
              <a:t>l’Unitre</a:t>
            </a:r>
            <a:r>
              <a:rPr lang="it-IT" sz="4400" dirty="0">
                <a:latin typeface="Arial" panose="020B0604020202020204" pitchFamily="34" charset="0"/>
                <a:cs typeface="Arial" panose="020B0604020202020204" pitchFamily="34" charset="0"/>
              </a:rPr>
              <a:t> di Ferrandina organizza l’evento; vuole, però, guardare anche al pianeta che ha molte criticità, sia ambientali sia di violazioni dei diritti umani. Tutti le conosciamo ed aspettiamo i rimedi dai Grandi della Terra, ma, anche ognuno di noi può e </a:t>
            </a:r>
            <a:r>
              <a:rPr lang="it-IT" sz="4400" u="sng" dirty="0">
                <a:latin typeface="Arial" panose="020B0604020202020204" pitchFamily="34" charset="0"/>
                <a:cs typeface="Arial" panose="020B0604020202020204" pitchFamily="34" charset="0"/>
              </a:rPr>
              <a:t>deve</a:t>
            </a:r>
            <a:r>
              <a:rPr lang="it-IT" sz="4400" dirty="0">
                <a:latin typeface="Arial" panose="020B0604020202020204" pitchFamily="34" charset="0"/>
                <a:cs typeface="Arial" panose="020B0604020202020204" pitchFamily="34" charset="0"/>
              </a:rPr>
              <a:t> «dare una mano»!</a:t>
            </a:r>
          </a:p>
          <a:p>
            <a:pPr marL="0" indent="0" algn="just">
              <a:spcAft>
                <a:spcPts val="24"/>
              </a:spcAft>
              <a:buNone/>
            </a:pPr>
            <a:r>
              <a:rPr lang="it-IT" sz="4400" dirty="0">
                <a:latin typeface="Arial" panose="020B0604020202020204" pitchFamily="34" charset="0"/>
                <a:cs typeface="Arial" panose="020B0604020202020204" pitchFamily="34" charset="0"/>
              </a:rPr>
              <a:t>Come nella prima edizione, con lo spirito di aprirsi al territorio e alimentare il dialogo tra le generazioni, abbiamo coinvolto tutta la città facendo giocare con i numeri, nelle varie piazze cittadine, i bambini della scuola primaria e del terzo anno della scuola dell’infanzia; i bimbi dovranno risolvere piccoli quesiti logico-matematici legati a giochi in cui potranno correre, saltare, ……… e divertirsi.    </a:t>
            </a:r>
          </a:p>
          <a:p>
            <a:pPr marL="0" indent="0" algn="r">
              <a:spcBef>
                <a:spcPts val="0"/>
              </a:spcBef>
              <a:buNone/>
            </a:pPr>
            <a:r>
              <a:rPr lang="it-IT" sz="4400" dirty="0">
                <a:latin typeface="Arial" panose="020B0604020202020204" pitchFamily="34" charset="0"/>
                <a:cs typeface="Arial" panose="020B0604020202020204" pitchFamily="34" charset="0"/>
              </a:rPr>
              <a:t>  </a:t>
            </a:r>
            <a:r>
              <a:rPr lang="it-IT" sz="4400" dirty="0">
                <a:solidFill>
                  <a:srgbClr val="FF0000"/>
                </a:solidFill>
                <a:latin typeface="Arial" pitchFamily="34" charset="0"/>
                <a:cs typeface="Arial" pitchFamily="34" charset="0"/>
              </a:rPr>
              <a:t> </a:t>
            </a:r>
            <a:endParaRPr lang="it-IT" sz="4400" b="1" dirty="0">
              <a:latin typeface="Arial" pitchFamily="34" charset="0"/>
              <a:cs typeface="Arial" pitchFamily="34" charset="0"/>
            </a:endParaRPr>
          </a:p>
        </p:txBody>
      </p:sp>
      <p:sp>
        <p:nvSpPr>
          <p:cNvPr id="16" name="Segnaposto contenuto 8"/>
          <p:cNvSpPr>
            <a:spLocks noGrp="1"/>
          </p:cNvSpPr>
          <p:nvPr>
            <p:ph sz="half" idx="1"/>
          </p:nvPr>
        </p:nvSpPr>
        <p:spPr>
          <a:xfrm>
            <a:off x="184737" y="5485875"/>
            <a:ext cx="3328102" cy="1276407"/>
          </a:xfrm>
        </p:spPr>
        <p:txBody>
          <a:bodyPr tIns="46800">
            <a:noAutofit/>
          </a:bodyPr>
          <a:lstStyle/>
          <a:p>
            <a:pPr marL="0" indent="0" algn="just">
              <a:buNone/>
            </a:pPr>
            <a:r>
              <a:rPr lang="it-IT" sz="1300" b="1" dirty="0">
                <a:latin typeface="Arial" pitchFamily="34" charset="0"/>
                <a:cs typeface="Arial" pitchFamily="34" charset="0"/>
                <a:hlinkClick r:id="rId3" action="ppaction://hlinksldjump"/>
              </a:rPr>
              <a:t>BANDO – Giocare con la matematica</a:t>
            </a:r>
            <a:endParaRPr lang="it-IT" sz="1300" b="1" dirty="0">
              <a:latin typeface="Arial" pitchFamily="34" charset="0"/>
              <a:cs typeface="Arial" pitchFamily="34" charset="0"/>
            </a:endParaRPr>
          </a:p>
          <a:p>
            <a:pPr marL="0" indent="0" algn="just">
              <a:buNone/>
            </a:pPr>
            <a:r>
              <a:rPr lang="it-IT" sz="1300" b="1" dirty="0">
                <a:latin typeface="Arial" pitchFamily="34" charset="0"/>
                <a:cs typeface="Arial" pitchFamily="34" charset="0"/>
                <a:hlinkClick r:id="rId4" action="ppaction://hlinksldjump"/>
              </a:rPr>
              <a:t>BANDO – Finalità del progetto</a:t>
            </a:r>
            <a:endParaRPr lang="it-IT" sz="1300" b="1" dirty="0">
              <a:latin typeface="Arial" pitchFamily="34" charset="0"/>
              <a:cs typeface="Arial" pitchFamily="34" charset="0"/>
            </a:endParaRPr>
          </a:p>
          <a:p>
            <a:pPr marL="0" indent="0" algn="just">
              <a:buNone/>
            </a:pPr>
            <a:r>
              <a:rPr lang="it-IT" sz="1300" b="1" dirty="0">
                <a:latin typeface="Arial" pitchFamily="34" charset="0"/>
                <a:cs typeface="Arial" pitchFamily="34" charset="0"/>
                <a:hlinkClick r:id="rId5" action="ppaction://hlinksldjump"/>
              </a:rPr>
              <a:t>BANDO – Regolamento</a:t>
            </a:r>
            <a:endParaRPr lang="it-IT" sz="1300" b="1" dirty="0">
              <a:latin typeface="Arial" pitchFamily="34" charset="0"/>
              <a:cs typeface="Arial" pitchFamily="34" charset="0"/>
            </a:endParaRPr>
          </a:p>
          <a:p>
            <a:pPr marL="0" indent="0" algn="just">
              <a:buNone/>
            </a:pPr>
            <a:r>
              <a:rPr lang="it-IT" sz="1300" b="1" dirty="0">
                <a:latin typeface="Arial" pitchFamily="34" charset="0"/>
                <a:cs typeface="Arial" pitchFamily="34" charset="0"/>
                <a:hlinkClick r:id="rId6" action="ppaction://hlinkfile"/>
              </a:rPr>
              <a:t>Scarica le SCHEDE DI ISCRIZIONE</a:t>
            </a:r>
            <a:endParaRPr lang="it-IT" sz="1300" b="1" dirty="0">
              <a:latin typeface="Arial" pitchFamily="34" charset="0"/>
              <a:cs typeface="Arial" pitchFamily="34" charset="0"/>
            </a:endParaRPr>
          </a:p>
          <a:p>
            <a:pPr marL="0" indent="0" algn="just">
              <a:buNone/>
            </a:pPr>
            <a:r>
              <a:rPr lang="it-IT" sz="1300" b="1" dirty="0">
                <a:latin typeface="Arial" pitchFamily="34" charset="0"/>
                <a:cs typeface="Arial" pitchFamily="34" charset="0"/>
                <a:hlinkClick r:id="rId7" action="ppaction://hlinksldjump"/>
              </a:rPr>
              <a:t>Bozza di PROGRAMMA</a:t>
            </a:r>
          </a:p>
        </p:txBody>
      </p:sp>
      <p:sp>
        <p:nvSpPr>
          <p:cNvPr id="2" name="Rectangle 2"/>
          <p:cNvSpPr>
            <a:spLocks noChangeArrowheads="1"/>
          </p:cNvSpPr>
          <p:nvPr/>
        </p:nvSpPr>
        <p:spPr bwMode="auto">
          <a:xfrm>
            <a:off x="7"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5" name="Rectangle 4"/>
          <p:cNvSpPr>
            <a:spLocks noChangeArrowheads="1"/>
          </p:cNvSpPr>
          <p:nvPr/>
        </p:nvSpPr>
        <p:spPr bwMode="auto">
          <a:xfrm>
            <a:off x="4953000" y="43934"/>
            <a:ext cx="495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dirty="0"/>
          </a:p>
        </p:txBody>
      </p:sp>
      <p:pic>
        <p:nvPicPr>
          <p:cNvPr id="1042" name="Picture 18" descr="C:\Users\UTENTE\Documents\UNITRE\Giuseppina\aa 2017-2018\campionato\Campionato Naz\BANDO\immagini Basilicata\Matera.jpg">
            <a:hlinkClick r:id="rId8" action="ppaction://hlinksldjump"/>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833320" y="5974641"/>
            <a:ext cx="838080" cy="6285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3" name="Immagine 12" descr="Metaponto">
            <a:hlinkClick r:id="rId10" action="ppaction://hlinksldjump"/>
          </p:cNvPr>
          <p:cNvPicPr>
            <a:picLocks noGrp="1" noChangeAspect="1"/>
          </p:cNvPicPr>
          <p:nvPr isPhoto="1"/>
        </p:nvPicPr>
        <p:blipFill>
          <a:blip r:embed="rId11" cstate="email">
            <a:extLst>
              <a:ext uri="{28A0092B-C50C-407E-A947-70E740481C1C}">
                <a14:useLocalDpi xmlns:a14="http://schemas.microsoft.com/office/drawing/2010/main"/>
              </a:ext>
            </a:extLst>
          </a:blip>
          <a:stretch>
            <a:fillRect/>
          </a:stretch>
        </p:blipFill>
        <p:spPr>
          <a:xfrm>
            <a:off x="8853684" y="6002648"/>
            <a:ext cx="827010" cy="5725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ttangolo 6"/>
          <p:cNvSpPr/>
          <p:nvPr/>
        </p:nvSpPr>
        <p:spPr>
          <a:xfrm>
            <a:off x="7545289" y="6615102"/>
            <a:ext cx="2138990" cy="215444"/>
          </a:xfrm>
          <a:prstGeom prst="rect">
            <a:avLst/>
          </a:prstGeom>
        </p:spPr>
        <p:txBody>
          <a:bodyPr wrap="square">
            <a:spAutoFit/>
          </a:bodyPr>
          <a:lstStyle/>
          <a:p>
            <a:pPr lvl="0" algn="ctr"/>
            <a:r>
              <a:rPr lang="it-IT" sz="800" dirty="0">
                <a:solidFill>
                  <a:srgbClr val="292934"/>
                </a:solidFill>
                <a:latin typeface="Arial" pitchFamily="34" charset="0"/>
                <a:cs typeface="Arial" pitchFamily="34" charset="0"/>
              </a:rPr>
              <a:t>            MATERA                 BASILICATA</a:t>
            </a:r>
          </a:p>
        </p:txBody>
      </p:sp>
      <p:sp>
        <p:nvSpPr>
          <p:cNvPr id="8" name="Rettangolo 7"/>
          <p:cNvSpPr/>
          <p:nvPr/>
        </p:nvSpPr>
        <p:spPr>
          <a:xfrm>
            <a:off x="8779862" y="5157192"/>
            <a:ext cx="884032" cy="215444"/>
          </a:xfrm>
          <a:prstGeom prst="rect">
            <a:avLst/>
          </a:prstGeom>
        </p:spPr>
        <p:txBody>
          <a:bodyPr wrap="square">
            <a:spAutoFit/>
          </a:bodyPr>
          <a:lstStyle/>
          <a:p>
            <a:pPr lvl="0" algn="r"/>
            <a:r>
              <a:rPr lang="it-IT" sz="800" dirty="0">
                <a:solidFill>
                  <a:srgbClr val="292934"/>
                </a:solidFill>
                <a:latin typeface="Arial" pitchFamily="34" charset="0"/>
                <a:cs typeface="Arial" pitchFamily="34" charset="0"/>
              </a:rPr>
              <a:t>FERRANDINA</a:t>
            </a:r>
          </a:p>
        </p:txBody>
      </p:sp>
      <p:pic>
        <p:nvPicPr>
          <p:cNvPr id="15" name="Picture 18" descr="C:\Users\UTENTE\Documents\UNITRE\Giuseppina\aa 2017-2018\campionato\Campionato Naz\BANDO\immagini Basilicata\Matera.jpg">
            <a:hlinkClick r:id="rId8" action="ppaction://hlinksldjump"/>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833320" y="6006393"/>
            <a:ext cx="785224" cy="5889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21" descr="C:\Users\UTENTE\Documents\UNITRE\Giuseppina\aa 2017-2018\campionato\Campionato Naz\immagini Ferrandina\1 Veduta Ferrandina.JPG">
            <a:hlinkClick r:id="rId13" action="ppaction://hlinksldjump"/>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779862" y="5336922"/>
            <a:ext cx="884032" cy="5525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8" name="Immagine 17" descr="Metaponto">
            <a:hlinkClick r:id="rId10" action="ppaction://hlinksldjump"/>
          </p:cNvPr>
          <p:cNvPicPr>
            <a:picLocks noGrp="1" noChangeAspect="1"/>
          </p:cNvPicPr>
          <p:nvPr isPhoto="1"/>
        </p:nvPicPr>
        <p:blipFill>
          <a:blip r:embed="rId15" cstate="email">
            <a:extLst>
              <a:ext uri="{28A0092B-C50C-407E-A947-70E740481C1C}">
                <a14:useLocalDpi xmlns:a14="http://schemas.microsoft.com/office/drawing/2010/main"/>
              </a:ext>
            </a:extLst>
          </a:blip>
          <a:stretch>
            <a:fillRect/>
          </a:stretch>
        </p:blipFill>
        <p:spPr>
          <a:xfrm>
            <a:off x="8812379" y="5994609"/>
            <a:ext cx="869349" cy="6018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Segnaposto contenuto 8"/>
          <p:cNvSpPr>
            <a:spLocks noGrp="1"/>
          </p:cNvSpPr>
          <p:nvPr>
            <p:ph sz="half" idx="1"/>
          </p:nvPr>
        </p:nvSpPr>
        <p:spPr>
          <a:xfrm>
            <a:off x="3662933" y="5621860"/>
            <a:ext cx="4120189" cy="1102862"/>
          </a:xfrm>
        </p:spPr>
        <p:txBody>
          <a:bodyPr tIns="46800">
            <a:noAutofit/>
          </a:bodyPr>
          <a:lstStyle/>
          <a:p>
            <a:pPr marL="0" indent="0" algn="just">
              <a:spcBef>
                <a:spcPts val="1200"/>
              </a:spcBef>
              <a:buNone/>
            </a:pPr>
            <a:r>
              <a:rPr lang="it-IT" sz="1300" b="1" dirty="0">
                <a:latin typeface="Arial" pitchFamily="34" charset="0"/>
                <a:cs typeface="Arial" pitchFamily="34" charset="0"/>
                <a:hlinkClick r:id="rId16" action="ppaction://hlinksldjump"/>
              </a:rPr>
              <a:t>VENIRE A FERRANDINA -  Brevi notizie sulla città</a:t>
            </a:r>
            <a:endParaRPr lang="it-IT" sz="1300" b="1" dirty="0">
              <a:latin typeface="Arial" pitchFamily="34" charset="0"/>
              <a:cs typeface="Arial" pitchFamily="34" charset="0"/>
            </a:endParaRPr>
          </a:p>
          <a:p>
            <a:pPr marL="0" indent="0" algn="just">
              <a:spcBef>
                <a:spcPts val="600"/>
              </a:spcBef>
              <a:buNone/>
            </a:pPr>
            <a:r>
              <a:rPr lang="it-IT" sz="1300" b="1" dirty="0">
                <a:latin typeface="Arial" pitchFamily="34" charset="0"/>
                <a:cs typeface="Arial" pitchFamily="34" charset="0"/>
                <a:hlinkClick r:id="rId17" action="ppaction://hlinksldjump"/>
              </a:rPr>
              <a:t>VENIRE A FERRANDINA -  Il territorio circostante</a:t>
            </a:r>
            <a:endParaRPr lang="it-IT" sz="1300" b="1" dirty="0">
              <a:latin typeface="Arial" pitchFamily="34" charset="0"/>
              <a:cs typeface="Arial" pitchFamily="34" charset="0"/>
            </a:endParaRPr>
          </a:p>
          <a:p>
            <a:pPr marL="0" indent="0" algn="just">
              <a:spcBef>
                <a:spcPts val="1800"/>
              </a:spcBef>
              <a:buNone/>
            </a:pPr>
            <a:r>
              <a:rPr lang="it-IT" sz="1300" b="1" dirty="0">
                <a:latin typeface="Arial" pitchFamily="34" charset="0"/>
                <a:cs typeface="Arial" pitchFamily="34" charset="0"/>
                <a:hlinkClick r:id="rId18" action="ppaction://hlinksldjump"/>
              </a:rPr>
              <a:t>VENIRE A FERRANDINA -  Come raggiungerci</a:t>
            </a:r>
            <a:endParaRPr lang="it-IT" sz="1300" b="1" dirty="0">
              <a:latin typeface="Arial" pitchFamily="34" charset="0"/>
              <a:cs typeface="Arial" pitchFamily="34" charset="0"/>
            </a:endParaRPr>
          </a:p>
        </p:txBody>
      </p:sp>
      <p:pic>
        <p:nvPicPr>
          <p:cNvPr id="6" name="Immagine 5">
            <a:extLst>
              <a:ext uri="{FF2B5EF4-FFF2-40B4-BE49-F238E27FC236}">
                <a16:creationId xmlns:a16="http://schemas.microsoft.com/office/drawing/2014/main" id="{37DAEDF1-0425-44B9-9BBC-BBC0CEB16137}"/>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941923" cy="2728088"/>
          </a:xfrm>
          <a:prstGeom prst="rect">
            <a:avLst/>
          </a:prstGeom>
        </p:spPr>
      </p:pic>
      <p:sp>
        <p:nvSpPr>
          <p:cNvPr id="23" name="Segnaposto contenuto 8"/>
          <p:cNvSpPr>
            <a:spLocks noGrp="1"/>
          </p:cNvSpPr>
          <p:nvPr>
            <p:ph sz="half" idx="1"/>
          </p:nvPr>
        </p:nvSpPr>
        <p:spPr>
          <a:xfrm>
            <a:off x="194156" y="2913073"/>
            <a:ext cx="9592799" cy="2487076"/>
          </a:xfrm>
        </p:spPr>
        <p:txBody>
          <a:bodyPr tIns="46800">
            <a:normAutofit fontScale="25000" lnSpcReduction="20000"/>
          </a:bodyPr>
          <a:lstStyle/>
          <a:p>
            <a:pPr marL="0" indent="0" algn="just">
              <a:spcBef>
                <a:spcPts val="0"/>
              </a:spcBef>
              <a:spcAft>
                <a:spcPts val="300"/>
              </a:spcAft>
              <a:buNone/>
            </a:pPr>
            <a:r>
              <a:rPr lang="it-IT" sz="4400" dirty="0">
                <a:latin typeface="Arial" pitchFamily="34" charset="0"/>
                <a:cs typeface="Arial" pitchFamily="34" charset="0"/>
              </a:rPr>
              <a:t>I ragazzi delle scuole secondarie, gli associati alle </a:t>
            </a:r>
            <a:r>
              <a:rPr lang="it-IT" sz="4400" dirty="0" err="1">
                <a:latin typeface="Arial" pitchFamily="34" charset="0"/>
                <a:cs typeface="Arial" pitchFamily="34" charset="0"/>
              </a:rPr>
              <a:t>Unitre</a:t>
            </a:r>
            <a:r>
              <a:rPr lang="it-IT" sz="4400" dirty="0">
                <a:latin typeface="Arial" pitchFamily="34" charset="0"/>
                <a:cs typeface="Arial" pitchFamily="34" charset="0"/>
              </a:rPr>
              <a:t> e, avendo ricevuto richieste in tal senso, quanti desiderino farlo, potranno partecipare al 2° Campionato Nazionale di Matematica Ricreativa </a:t>
            </a:r>
            <a:r>
              <a:rPr lang="it-IT" sz="4400" b="1" dirty="0">
                <a:latin typeface="Arial" pitchFamily="34" charset="0"/>
                <a:cs typeface="Arial" pitchFamily="34" charset="0"/>
              </a:rPr>
              <a:t>indipendentemente dalle proprie conoscenze matematiche.</a:t>
            </a:r>
            <a:endParaRPr lang="it-IT" sz="4400" dirty="0">
              <a:latin typeface="Arial" pitchFamily="34" charset="0"/>
              <a:cs typeface="Arial" pitchFamily="34" charset="0"/>
            </a:endParaRPr>
          </a:p>
          <a:p>
            <a:pPr marL="0" indent="0" algn="just">
              <a:spcAft>
                <a:spcPts val="300"/>
              </a:spcAft>
              <a:buNone/>
            </a:pPr>
            <a:r>
              <a:rPr lang="it-IT" sz="4400" dirty="0">
                <a:latin typeface="Arial" pitchFamily="34" charset="0"/>
                <a:cs typeface="Arial" pitchFamily="34" charset="0"/>
              </a:rPr>
              <a:t>Tutti gli studenti, inoltre, potranno lavorare sui temi legati all’ambiente ed ai diritti umani allestendo mostre e/o piccoli spettacoli per illustrare il loro punto di vista e le loro proposte. In tal modo ognuno potrà partecipare nella maniera più consona alle proprie inclinazioni.</a:t>
            </a:r>
          </a:p>
          <a:p>
            <a:pPr marL="0" indent="0" algn="just">
              <a:spcBef>
                <a:spcPts val="300"/>
              </a:spcBef>
              <a:spcAft>
                <a:spcPts val="300"/>
              </a:spcAft>
              <a:buNone/>
            </a:pPr>
            <a:r>
              <a:rPr lang="it-IT" sz="5200" b="1" dirty="0">
                <a:latin typeface="Arial" pitchFamily="34" charset="0"/>
                <a:cs typeface="Arial" pitchFamily="34" charset="0"/>
              </a:rPr>
              <a:t>Il Campionato </a:t>
            </a:r>
            <a:r>
              <a:rPr lang="it-IT" sz="5200" dirty="0">
                <a:latin typeface="Arial" pitchFamily="34" charset="0"/>
                <a:cs typeface="Arial" pitchFamily="34" charset="0"/>
              </a:rPr>
              <a:t>è una gara matematica che tutti possono affrontare. </a:t>
            </a:r>
            <a:r>
              <a:rPr lang="it-IT" sz="5600" b="1" u="sng" dirty="0">
                <a:latin typeface="Arial" pitchFamily="34" charset="0"/>
                <a:cs typeface="Arial" pitchFamily="34" charset="0"/>
              </a:rPr>
              <a:t>Non è necessario</a:t>
            </a:r>
            <a:r>
              <a:rPr lang="it-IT" sz="5600" dirty="0">
                <a:latin typeface="Arial" pitchFamily="34" charset="0"/>
                <a:cs typeface="Arial" pitchFamily="34" charset="0"/>
              </a:rPr>
              <a:t>, </a:t>
            </a:r>
            <a:r>
              <a:rPr lang="it-IT" sz="5200" dirty="0">
                <a:latin typeface="Arial" pitchFamily="34" charset="0"/>
                <a:cs typeface="Arial" pitchFamily="34" charset="0"/>
              </a:rPr>
              <a:t>infatti, frequentare corsi di matematica e conoscere complicate formule o teoremi, bastano soltanto un po’ di logica, un pizzico di fantasia ma, soprattutto, voglia di giocare.</a:t>
            </a:r>
          </a:p>
          <a:p>
            <a:pPr marL="0" indent="0" algn="just">
              <a:spcBef>
                <a:spcPts val="300"/>
              </a:spcBef>
              <a:spcAft>
                <a:spcPts val="300"/>
              </a:spcAft>
              <a:buNone/>
            </a:pPr>
            <a:r>
              <a:rPr lang="it-IT" sz="5200" b="1" dirty="0">
                <a:latin typeface="Arial" pitchFamily="34" charset="0"/>
                <a:cs typeface="Arial" pitchFamily="34" charset="0"/>
              </a:rPr>
              <a:t>Verranno proposti semplici problemi e giochi logici alla portata di chiunque abbia voglia di fermarsi un po' a pensare, ossia problemi che suscitano curiosità e, spesso, la soluzione sorprenderà per la sua semplicità ed eleganza.</a:t>
            </a:r>
          </a:p>
          <a:p>
            <a:pPr marL="0" indent="0" algn="just">
              <a:spcBef>
                <a:spcPts val="300"/>
              </a:spcBef>
              <a:spcAft>
                <a:spcPts val="300"/>
              </a:spcAft>
              <a:buNone/>
            </a:pPr>
            <a:r>
              <a:rPr lang="it-IT" sz="4800" kern="0" dirty="0">
                <a:latin typeface="Arial" pitchFamily="34" charset="0"/>
                <a:cs typeface="Arial" pitchFamily="34" charset="0"/>
              </a:rPr>
              <a:t>Qualche esempio?</a:t>
            </a:r>
          </a:p>
          <a:p>
            <a:pPr marL="180000" indent="-180000" algn="just">
              <a:spcBef>
                <a:spcPts val="300"/>
              </a:spcBef>
              <a:spcAft>
                <a:spcPts val="300"/>
              </a:spcAft>
            </a:pPr>
            <a:r>
              <a:rPr lang="it-IT" sz="4800" dirty="0">
                <a:latin typeface="Arial" pitchFamily="34" charset="0"/>
                <a:cs typeface="Arial" pitchFamily="34" charset="0"/>
              </a:rPr>
              <a:t>Una lumaca vuole salire in cima a un muretto alto 5 m. Ogni mattina sale di 3 m. Ogni notte però, si addormenta e, al mattino seguente, è scivolata giù di 2 m. Quanti giorni impiegherà per raggiungere la cima?                                     </a:t>
            </a:r>
            <a:r>
              <a:rPr lang="it-IT" sz="4400" dirty="0">
                <a:solidFill>
                  <a:srgbClr val="FF0000"/>
                </a:solidFill>
                <a:latin typeface="Arial" pitchFamily="34" charset="0"/>
                <a:cs typeface="Arial" pitchFamily="34" charset="0"/>
                <a:hlinkClick r:id="rId20" action="ppaction://hlinksldjump"/>
              </a:rPr>
              <a:t>(soluzione)</a:t>
            </a:r>
            <a:endParaRPr lang="it-IT" sz="4400" dirty="0">
              <a:solidFill>
                <a:srgbClr val="FF0000"/>
              </a:solidFill>
              <a:latin typeface="Arial" pitchFamily="34" charset="0"/>
              <a:cs typeface="Arial" pitchFamily="34" charset="0"/>
            </a:endParaRPr>
          </a:p>
          <a:p>
            <a:pPr marL="180000" indent="-180000" algn="just">
              <a:spcBef>
                <a:spcPts val="300"/>
              </a:spcBef>
              <a:spcAft>
                <a:spcPts val="300"/>
              </a:spcAft>
            </a:pPr>
            <a:r>
              <a:rPr lang="it-IT" sz="4800" dirty="0">
                <a:latin typeface="Arial" pitchFamily="34" charset="0"/>
                <a:cs typeface="Arial" pitchFamily="34" charset="0"/>
              </a:rPr>
              <a:t>Una volta al minuto, due volte in un momento, mai in cento anni! Che cosa?</a:t>
            </a:r>
            <a:r>
              <a:rPr lang="it-IT" sz="4800" dirty="0">
                <a:solidFill>
                  <a:srgbClr val="FF0000"/>
                </a:solidFill>
                <a:latin typeface="Arial" pitchFamily="34" charset="0"/>
                <a:cs typeface="Arial" pitchFamily="34" charset="0"/>
              </a:rPr>
              <a:t>            </a:t>
            </a:r>
            <a:r>
              <a:rPr lang="it-IT" sz="4800" dirty="0">
                <a:latin typeface="Arial" pitchFamily="34" charset="0"/>
                <a:cs typeface="Arial" pitchFamily="34" charset="0"/>
              </a:rPr>
              <a:t>                </a:t>
            </a:r>
            <a:r>
              <a:rPr lang="it-IT" sz="4800" dirty="0">
                <a:solidFill>
                  <a:srgbClr val="FF0000"/>
                </a:solidFill>
                <a:latin typeface="Arial" pitchFamily="34" charset="0"/>
                <a:cs typeface="Arial" pitchFamily="34" charset="0"/>
              </a:rPr>
              <a:t>   </a:t>
            </a:r>
            <a:r>
              <a:rPr lang="it-IT" sz="4800" dirty="0">
                <a:solidFill>
                  <a:srgbClr val="FF0000"/>
                </a:solidFill>
                <a:latin typeface="Arial" pitchFamily="34" charset="0"/>
                <a:cs typeface="Arial" pitchFamily="34" charset="0"/>
                <a:hlinkClick r:id="rId21" action="ppaction://hlinksldjump"/>
              </a:rPr>
              <a:t> </a:t>
            </a:r>
            <a:r>
              <a:rPr lang="it-IT" sz="4400" dirty="0">
                <a:solidFill>
                  <a:srgbClr val="FF0000"/>
                </a:solidFill>
                <a:latin typeface="Arial" pitchFamily="34" charset="0"/>
                <a:cs typeface="Arial" pitchFamily="34" charset="0"/>
                <a:hlinkClick r:id="rId21" action="ppaction://hlinksldjump"/>
              </a:rPr>
              <a:t>(</a:t>
            </a:r>
            <a:r>
              <a:rPr lang="it-IT" sz="4400" dirty="0">
                <a:latin typeface="Arial" pitchFamily="34" charset="0"/>
                <a:cs typeface="Arial" pitchFamily="34" charset="0"/>
                <a:hlinkClick r:id="rId21" action="ppaction://hlinksldjump"/>
              </a:rPr>
              <a:t>soluzione)</a:t>
            </a:r>
            <a:endParaRPr lang="it-IT" sz="4400" dirty="0">
              <a:latin typeface="Arial" pitchFamily="34" charset="0"/>
              <a:cs typeface="Arial" pitchFamily="34" charset="0"/>
            </a:endParaRPr>
          </a:p>
          <a:p>
            <a:pPr marL="0" indent="0" algn="r">
              <a:spcBef>
                <a:spcPts val="0"/>
              </a:spcBef>
              <a:buNone/>
            </a:pPr>
            <a:r>
              <a:rPr lang="it-IT" sz="4000" dirty="0">
                <a:latin typeface="Arial" pitchFamily="34" charset="0"/>
                <a:cs typeface="Arial" pitchFamily="34" charset="0"/>
              </a:rPr>
              <a:t>  </a:t>
            </a:r>
            <a:r>
              <a:rPr lang="it-IT" sz="4000" dirty="0">
                <a:solidFill>
                  <a:srgbClr val="FF0000"/>
                </a:solidFill>
                <a:latin typeface="Arial" pitchFamily="34" charset="0"/>
                <a:cs typeface="Arial" pitchFamily="34" charset="0"/>
              </a:rPr>
              <a:t> </a:t>
            </a:r>
            <a:endParaRPr lang="it-IT" b="1" dirty="0">
              <a:latin typeface="Arial" pitchFamily="34" charset="0"/>
              <a:cs typeface="Arial" pitchFamily="34" charset="0"/>
            </a:endParaRPr>
          </a:p>
        </p:txBody>
      </p:sp>
    </p:spTree>
    <p:extLst>
      <p:ext uri="{BB962C8B-B14F-4D97-AF65-F5344CB8AC3E}">
        <p14:creationId xmlns:p14="http://schemas.microsoft.com/office/powerpoint/2010/main" val="3172574865"/>
      </p:ext>
    </p:extLst>
  </p:cSld>
  <p:clrMapOvr>
    <a:masterClrMapping/>
  </p:clrMapOvr>
  <mc:AlternateContent xmlns:mc="http://schemas.openxmlformats.org/markup-compatibility/2006" xmlns:p14="http://schemas.microsoft.com/office/powerpoint/2010/main">
    <mc:Choice Requires="p14">
      <p:transition spd="slow" p14:dur="800" advTm="50000">
        <p:circle/>
      </p:transition>
    </mc:Choice>
    <mc:Fallback xmlns="">
      <p:transition spd="slow" advTm="50000">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9688AC37-7F33-40A2-9B80-597CC09B2ADB}"/>
              </a:ext>
            </a:extLst>
          </p:cNvPr>
          <p:cNvSpPr>
            <a:spLocks noGrp="1"/>
          </p:cNvSpPr>
          <p:nvPr>
            <p:ph type="sldNum" sz="quarter" idx="12"/>
          </p:nvPr>
        </p:nvSpPr>
        <p:spPr/>
        <p:txBody>
          <a:bodyPr/>
          <a:lstStyle/>
          <a:p>
            <a:fld id="{E7A41E1B-4F70-4964-A407-84C68BE8251C}" type="slidenum">
              <a:rPr lang="it-IT" smtClean="0"/>
              <a:t>20</a:t>
            </a:fld>
            <a:endParaRPr lang="it-IT" dirty="0"/>
          </a:p>
        </p:txBody>
      </p:sp>
      <p:pic>
        <p:nvPicPr>
          <p:cNvPr id="5" name="Immagine 4">
            <a:extLst>
              <a:ext uri="{FF2B5EF4-FFF2-40B4-BE49-F238E27FC236}">
                <a16:creationId xmlns:a16="http://schemas.microsoft.com/office/drawing/2014/main" id="{D7C81004-9CDC-4A12-88AF-2B75B8806C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81262" y="0"/>
            <a:ext cx="4943475" cy="6858000"/>
          </a:xfrm>
          <a:prstGeom prst="rect">
            <a:avLst/>
          </a:prstGeom>
        </p:spPr>
      </p:pic>
      <p:sp>
        <p:nvSpPr>
          <p:cNvPr id="2" name="Titolo 1">
            <a:extLst>
              <a:ext uri="{FF2B5EF4-FFF2-40B4-BE49-F238E27FC236}">
                <a16:creationId xmlns:a16="http://schemas.microsoft.com/office/drawing/2014/main" id="{4EA0AAD2-6684-495F-970D-00CA563118C7}"/>
              </a:ext>
            </a:extLst>
          </p:cNvPr>
          <p:cNvSpPr>
            <a:spLocks noGrp="1"/>
          </p:cNvSpPr>
          <p:nvPr>
            <p:ph type="title"/>
          </p:nvPr>
        </p:nvSpPr>
        <p:spPr>
          <a:xfrm>
            <a:off x="492041" y="41174"/>
            <a:ext cx="8915400" cy="365125"/>
          </a:xfrm>
        </p:spPr>
        <p:txBody>
          <a:bodyPr>
            <a:normAutofit/>
          </a:bodyPr>
          <a:lstStyle/>
          <a:p>
            <a:r>
              <a:rPr lang="it-IT" sz="1600" b="1" dirty="0">
                <a:solidFill>
                  <a:schemeClr val="bg1"/>
                </a:solidFill>
              </a:rPr>
              <a:t>CHIESA DI SAN DOMENICO</a:t>
            </a:r>
          </a:p>
        </p:txBody>
      </p:sp>
      <p:sp>
        <p:nvSpPr>
          <p:cNvPr id="7" name="Rettangolo 6">
            <a:extLst>
              <a:ext uri="{FF2B5EF4-FFF2-40B4-BE49-F238E27FC236}">
                <a16:creationId xmlns:a16="http://schemas.microsoft.com/office/drawing/2014/main" id="{160B34C0-8E8F-4BE2-A5FA-B894693B7AD8}"/>
              </a:ext>
            </a:extLst>
          </p:cNvPr>
          <p:cNvSpPr/>
          <p:nvPr/>
        </p:nvSpPr>
        <p:spPr>
          <a:xfrm>
            <a:off x="2504728" y="2132856"/>
            <a:ext cx="1944216"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4578694"/>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E7A41E1B-4F70-4964-A407-84C68BE8251C}" type="slidenum">
              <a:rPr lang="it-IT" smtClean="0"/>
              <a:t>21</a:t>
            </a:fld>
            <a:endParaRPr lang="it-IT" dirty="0"/>
          </a:p>
        </p:txBody>
      </p:sp>
      <p:pic>
        <p:nvPicPr>
          <p:cNvPr id="1026" name="Picture 2" descr="C:\Users\UTENTE\Documents\UNITRE\Giuseppina\aa 2019-2020\Festa della Matematica\CAMPIONATO 2020\superati\FOTO\Ferrandina aerea - San Domenico 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08720"/>
            <a:ext cx="9905999" cy="5563643"/>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2"/>
          <p:cNvSpPr>
            <a:spLocks noGrp="1"/>
          </p:cNvSpPr>
          <p:nvPr>
            <p:ph type="title"/>
          </p:nvPr>
        </p:nvSpPr>
        <p:spPr>
          <a:xfrm>
            <a:off x="495300" y="274638"/>
            <a:ext cx="8915400" cy="490066"/>
          </a:xfrm>
        </p:spPr>
        <p:txBody>
          <a:bodyPr>
            <a:normAutofit/>
          </a:bodyPr>
          <a:lstStyle/>
          <a:p>
            <a:r>
              <a:rPr lang="it-IT" sz="1600" b="1" dirty="0"/>
              <a:t>CHIESA del CONVENTO di SAN DOMENICO</a:t>
            </a:r>
          </a:p>
        </p:txBody>
      </p:sp>
    </p:spTree>
    <p:extLst>
      <p:ext uri="{BB962C8B-B14F-4D97-AF65-F5344CB8AC3E}">
        <p14:creationId xmlns:p14="http://schemas.microsoft.com/office/powerpoint/2010/main" val="104971377"/>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8 San Francesco"/>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66992" y="0"/>
            <a:ext cx="10287000" cy="6858000"/>
          </a:xfrm>
          <a:prstGeom prst="rect">
            <a:avLst/>
          </a:prstGeom>
          <a:ln>
            <a:noFill/>
          </a:ln>
          <a:effectLst>
            <a:outerShdw blurRad="292100" dist="139700" dir="2700000" algn="tl" rotWithShape="0">
              <a:srgbClr val="333333">
                <a:alpha val="65000"/>
              </a:srgbClr>
            </a:outerShdw>
          </a:effectLst>
        </p:spPr>
      </p:pic>
      <p:sp>
        <p:nvSpPr>
          <p:cNvPr id="3" name="Titolo 2"/>
          <p:cNvSpPr>
            <a:spLocks noGrp="1"/>
          </p:cNvSpPr>
          <p:nvPr>
            <p:ph type="title"/>
          </p:nvPr>
        </p:nvSpPr>
        <p:spPr>
          <a:xfrm>
            <a:off x="2378714" y="0"/>
            <a:ext cx="4764132" cy="418058"/>
          </a:xfrm>
        </p:spPr>
        <p:txBody>
          <a:bodyPr anchor="b">
            <a:normAutofit/>
          </a:bodyPr>
          <a:lstStyle/>
          <a:p>
            <a:r>
              <a:rPr lang="it-IT" sz="1600" b="1" dirty="0">
                <a:solidFill>
                  <a:schemeClr val="bg1"/>
                </a:solidFill>
              </a:rPr>
              <a:t>CHIESA del CONVENTO di SAN FRANCESCO</a:t>
            </a:r>
          </a:p>
        </p:txBody>
      </p:sp>
    </p:spTree>
    <p:extLst>
      <p:ext uri="{BB962C8B-B14F-4D97-AF65-F5344CB8AC3E}">
        <p14:creationId xmlns:p14="http://schemas.microsoft.com/office/powerpoint/2010/main" val="3536739302"/>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0 Addolorata "/>
          <p:cNvPicPr>
            <a:picLocks noGrp="1" noChangeAspect="1"/>
          </p:cNvPicPr>
          <p:nvPr isPhoto="1"/>
        </p:nvPicPr>
        <p:blipFill>
          <a:blip r:embed="rId3" cstate="print">
            <a:lum/>
            <a:extLst>
              <a:ext uri="{28A0092B-C50C-407E-A947-70E740481C1C}">
                <a14:useLocalDpi xmlns:a14="http://schemas.microsoft.com/office/drawing/2010/main"/>
              </a:ext>
            </a:extLst>
          </a:blip>
          <a:stretch>
            <a:fillRect/>
          </a:stretch>
        </p:blipFill>
        <p:spPr>
          <a:xfrm>
            <a:off x="-6097" y="0"/>
            <a:ext cx="10281161" cy="6858000"/>
          </a:xfrm>
          <a:prstGeom prst="rect">
            <a:avLst/>
          </a:prstGeom>
          <a:ln>
            <a:noFill/>
          </a:ln>
          <a:effectLst>
            <a:outerShdw blurRad="292100" dist="139700" dir="2700000" algn="tl" rotWithShape="0">
              <a:srgbClr val="333333">
                <a:alpha val="65000"/>
              </a:srgbClr>
            </a:outerShdw>
          </a:effectLst>
        </p:spPr>
      </p:pic>
      <p:sp>
        <p:nvSpPr>
          <p:cNvPr id="3" name="Titolo 2"/>
          <p:cNvSpPr>
            <a:spLocks noGrp="1"/>
          </p:cNvSpPr>
          <p:nvPr>
            <p:ph type="title"/>
          </p:nvPr>
        </p:nvSpPr>
        <p:spPr>
          <a:xfrm>
            <a:off x="2378716" y="0"/>
            <a:ext cx="4301683" cy="418058"/>
          </a:xfrm>
        </p:spPr>
        <p:txBody>
          <a:bodyPr anchor="b">
            <a:normAutofit/>
          </a:bodyPr>
          <a:lstStyle/>
          <a:p>
            <a:r>
              <a:rPr lang="it-IT" sz="1600" b="1" dirty="0">
                <a:solidFill>
                  <a:schemeClr val="bg1"/>
                </a:solidFill>
              </a:rPr>
              <a:t>CHIESA DELL’ADDOLORATA</a:t>
            </a:r>
          </a:p>
        </p:txBody>
      </p:sp>
      <p:sp>
        <p:nvSpPr>
          <p:cNvPr id="5" name="CasellaDiTesto 4">
            <a:extLst>
              <a:ext uri="{FF2B5EF4-FFF2-40B4-BE49-F238E27FC236}">
                <a16:creationId xmlns:a16="http://schemas.microsoft.com/office/drawing/2014/main" id="{79255AAE-493B-4C2B-BD4A-6E4866CB7601}"/>
              </a:ext>
            </a:extLst>
          </p:cNvPr>
          <p:cNvSpPr txBox="1"/>
          <p:nvPr/>
        </p:nvSpPr>
        <p:spPr>
          <a:xfrm>
            <a:off x="-6097" y="442398"/>
            <a:ext cx="10275064" cy="830997"/>
          </a:xfrm>
          <a:prstGeom prst="rect">
            <a:avLst/>
          </a:prstGeom>
          <a:noFill/>
        </p:spPr>
        <p:txBody>
          <a:bodyPr wrap="square">
            <a:spAutoFit/>
          </a:bodyPr>
          <a:lstStyle/>
          <a:p>
            <a:pPr algn="just"/>
            <a:r>
              <a:rPr lang="it-IT" sz="1600" b="1" dirty="0">
                <a:solidFill>
                  <a:schemeClr val="bg1"/>
                </a:solidFill>
                <a:latin typeface="Arial" pitchFamily="34" charset="0"/>
                <a:cs typeface="Arial" pitchFamily="34" charset="0"/>
              </a:rPr>
              <a:t>e tante altre tra le quali la chiesa della Madonna del Carmine, </a:t>
            </a:r>
          </a:p>
          <a:p>
            <a:pPr algn="just"/>
            <a:r>
              <a:rPr lang="it-IT" sz="1600" b="1" dirty="0">
                <a:solidFill>
                  <a:schemeClr val="bg1"/>
                </a:solidFill>
                <a:latin typeface="Arial" pitchFamily="34" charset="0"/>
                <a:cs typeface="Arial" pitchFamily="34" charset="0"/>
              </a:rPr>
              <a:t>la chiesa e il convento dei Cappuccini, la chiesa di San </a:t>
            </a:r>
          </a:p>
          <a:p>
            <a:pPr algn="just"/>
            <a:r>
              <a:rPr lang="it-IT" sz="1600" b="1" dirty="0">
                <a:solidFill>
                  <a:schemeClr val="bg1"/>
                </a:solidFill>
                <a:latin typeface="Arial" pitchFamily="34" charset="0"/>
                <a:cs typeface="Arial" pitchFamily="34" charset="0"/>
              </a:rPr>
              <a:t>Giuseppe, la chiesa di Sant’Antonio …</a:t>
            </a:r>
            <a:endParaRPr lang="it-IT" sz="1600" dirty="0">
              <a:solidFill>
                <a:schemeClr val="bg1"/>
              </a:solidFill>
            </a:endParaRPr>
          </a:p>
        </p:txBody>
      </p:sp>
    </p:spTree>
    <p:extLst>
      <p:ext uri="{BB962C8B-B14F-4D97-AF65-F5344CB8AC3E}">
        <p14:creationId xmlns:p14="http://schemas.microsoft.com/office/powerpoint/2010/main" val="1485427537"/>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9589" y="32996"/>
            <a:ext cx="9925590" cy="803715"/>
          </a:xfrm>
        </p:spPr>
        <p:txBody>
          <a:bodyPr>
            <a:noAutofit/>
          </a:bodyPr>
          <a:lstStyle/>
          <a:p>
            <a:r>
              <a:rPr lang="it-IT" sz="1400" b="1" dirty="0">
                <a:effectLst/>
                <a:latin typeface="Arial" panose="020B0604020202020204" pitchFamily="34" charset="0"/>
                <a:ea typeface="Calibri" panose="020F0502020204030204" pitchFamily="34" charset="0"/>
                <a:cs typeface="Arial" panose="020B0604020202020204" pitchFamily="34" charset="0"/>
              </a:rPr>
              <a:t>Molte sono le cappelle </a:t>
            </a:r>
            <a:r>
              <a:rPr lang="it-IT" sz="1400" b="1" dirty="0">
                <a:latin typeface="Arial" panose="020B0604020202020204" pitchFamily="34" charset="0"/>
                <a:ea typeface="Calibri" panose="020F0502020204030204" pitchFamily="34" charset="0"/>
                <a:cs typeface="Arial" panose="020B0604020202020204" pitchFamily="34" charset="0"/>
              </a:rPr>
              <a:t>extra moenia, alcune anche di origine bizantina, </a:t>
            </a:r>
            <a:r>
              <a:rPr lang="it-IT" sz="1400" b="1" dirty="0">
                <a:effectLst/>
                <a:latin typeface="Arial" panose="020B0604020202020204" pitchFamily="34" charset="0"/>
                <a:ea typeface="Calibri" panose="020F0502020204030204" pitchFamily="34" charset="0"/>
                <a:cs typeface="Arial" panose="020B0604020202020204" pitchFamily="34" charset="0"/>
              </a:rPr>
              <a:t>presenti non solo in masserie e casini:</a:t>
            </a:r>
            <a:r>
              <a:rPr lang="it-IT" sz="1400" b="1" dirty="0">
                <a:latin typeface="Arial" panose="020B0604020202020204" pitchFamily="34" charset="0"/>
                <a:ea typeface="Calibri" panose="020F0502020204030204" pitchFamily="34" charset="0"/>
                <a:cs typeface="Arial" panose="020B0604020202020204" pitchFamily="34" charset="0"/>
              </a:rPr>
              <a:t>                 </a:t>
            </a:r>
            <a:r>
              <a:rPr lang="it-IT" sz="1400" b="1" dirty="0">
                <a:latin typeface="Arial" pitchFamily="34" charset="0"/>
                <a:cs typeface="Arial" pitchFamily="34" charset="0"/>
              </a:rPr>
              <a:t>la cappella di Santa Maria della Consolazione, la cappella delle tre croci (zona panoramica) …… e il </a:t>
            </a:r>
            <a:br>
              <a:rPr lang="it-IT" sz="1400" b="1" dirty="0">
                <a:latin typeface="Arial" pitchFamily="34" charset="0"/>
                <a:cs typeface="Arial" pitchFamily="34" charset="0"/>
              </a:rPr>
            </a:br>
            <a:r>
              <a:rPr lang="it-IT" sz="1400" b="1" dirty="0">
                <a:latin typeface="Arial" pitchFamily="34" charset="0"/>
                <a:cs typeface="Arial" pitchFamily="34" charset="0"/>
              </a:rPr>
              <a:t>SANTUARIO della MADONNA DEI MALI </a:t>
            </a:r>
            <a:br>
              <a:rPr lang="it-IT" sz="1400" b="1">
                <a:latin typeface="Arial" pitchFamily="34" charset="0"/>
                <a:cs typeface="Arial" pitchFamily="34" charset="0"/>
              </a:rPr>
            </a:br>
            <a:r>
              <a:rPr lang="it-IT" sz="1400" b="1">
                <a:latin typeface="Arial" pitchFamily="34" charset="0"/>
                <a:cs typeface="Arial" pitchFamily="34" charset="0"/>
              </a:rPr>
              <a:t>chiesa </a:t>
            </a:r>
            <a:r>
              <a:rPr lang="it-IT" sz="1400" b="1" dirty="0">
                <a:latin typeface="Arial" pitchFamily="34" charset="0"/>
                <a:cs typeface="Arial" pitchFamily="34" charset="0"/>
              </a:rPr>
              <a:t>rurale affrescata dal nostro concittadino PIETRO ANTONIO FERRO (pittore del 1600)</a:t>
            </a:r>
          </a:p>
        </p:txBody>
      </p:sp>
      <p:pic>
        <p:nvPicPr>
          <p:cNvPr id="5122" name="Picture 2" descr="http://1.bp.blogspot.com/-B8qPqTefSRw/TmaLbstQ4FI/AAAAAAAAA2I/0u5u2Cy1vXA/s1600/DSCF5675.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908720"/>
            <a:ext cx="9906000" cy="6043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46794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TENTE\Documents\UNITRE\Giuseppina\aa 2017-2018\campionato\Campionato Naz\immagini Ferrandina\Piazza Plebiscito.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3" y="903504"/>
            <a:ext cx="9901238" cy="5346668"/>
          </a:xfrm>
          <a:prstGeom prst="rect">
            <a:avLst/>
          </a:prstGeom>
          <a:ln>
            <a:noFill/>
          </a:ln>
          <a:effectLst>
            <a:outerShdw blurRad="292100" dist="139700" dir="2700000" algn="tl" rotWithShape="0">
              <a:srgbClr val="333333">
                <a:alpha val="65000"/>
              </a:srgbClr>
            </a:outerShdw>
          </a:effectLst>
        </p:spPr>
      </p:pic>
      <p:sp>
        <p:nvSpPr>
          <p:cNvPr id="2" name="Titolo 1"/>
          <p:cNvSpPr>
            <a:spLocks noGrp="1"/>
          </p:cNvSpPr>
          <p:nvPr>
            <p:ph type="title"/>
          </p:nvPr>
        </p:nvSpPr>
        <p:spPr>
          <a:xfrm>
            <a:off x="1319994" y="188640"/>
            <a:ext cx="7266012" cy="346050"/>
          </a:xfrm>
        </p:spPr>
        <p:txBody>
          <a:bodyPr>
            <a:normAutofit/>
          </a:bodyPr>
          <a:lstStyle/>
          <a:p>
            <a:r>
              <a:rPr lang="it-IT" sz="1600" b="1" dirty="0"/>
              <a:t>PIAZZA PLEBISCITO e  PALAZZO COMUNALE</a:t>
            </a:r>
          </a:p>
        </p:txBody>
      </p:sp>
    </p:spTree>
    <p:extLst>
      <p:ext uri="{BB962C8B-B14F-4D97-AF65-F5344CB8AC3E}">
        <p14:creationId xmlns:p14="http://schemas.microsoft.com/office/powerpoint/2010/main" val="3380455438"/>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3 Palazzo Cantorio"/>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1158" y="1587"/>
            <a:ext cx="9906000" cy="6856413"/>
          </a:xfrm>
          <a:prstGeom prst="rect">
            <a:avLst/>
          </a:prstGeom>
          <a:ln>
            <a:noFill/>
          </a:ln>
          <a:effectLst>
            <a:outerShdw blurRad="292100" dist="139700" dir="2700000" algn="tl" rotWithShape="0">
              <a:srgbClr val="333333">
                <a:alpha val="65000"/>
              </a:srgbClr>
            </a:outerShdw>
          </a:effectLst>
        </p:spPr>
      </p:pic>
      <p:sp>
        <p:nvSpPr>
          <p:cNvPr id="4" name="Rettangolo 3"/>
          <p:cNvSpPr/>
          <p:nvPr/>
        </p:nvSpPr>
        <p:spPr>
          <a:xfrm>
            <a:off x="14259" y="6009706"/>
            <a:ext cx="9904842" cy="584775"/>
          </a:xfrm>
          <a:prstGeom prst="rect">
            <a:avLst/>
          </a:prstGeom>
        </p:spPr>
        <p:txBody>
          <a:bodyPr wrap="square">
            <a:spAutoFit/>
          </a:bodyPr>
          <a:lstStyle/>
          <a:p>
            <a:pPr algn="just"/>
            <a:r>
              <a:rPr lang="it-IT" sz="1600" dirty="0">
                <a:solidFill>
                  <a:schemeClr val="bg1"/>
                </a:solidFill>
                <a:latin typeface="+mj-lt"/>
              </a:rPr>
              <a:t>Diversi palazzi tra i quali: </a:t>
            </a:r>
          </a:p>
          <a:p>
            <a:pPr algn="just"/>
            <a:r>
              <a:rPr lang="it-IT" sz="1600" dirty="0">
                <a:solidFill>
                  <a:schemeClr val="bg1"/>
                </a:solidFill>
                <a:latin typeface="+mj-lt"/>
              </a:rPr>
              <a:t>Palazzo </a:t>
            </a:r>
            <a:r>
              <a:rPr lang="it-IT" sz="1600" dirty="0" err="1">
                <a:solidFill>
                  <a:srgbClr val="FFEDE8"/>
                </a:solidFill>
                <a:latin typeface="+mj-lt"/>
              </a:rPr>
              <a:t>Bitonti</a:t>
            </a:r>
            <a:r>
              <a:rPr lang="it-IT" sz="1600" dirty="0">
                <a:solidFill>
                  <a:srgbClr val="FFEDE8"/>
                </a:solidFill>
                <a:latin typeface="+mj-lt"/>
              </a:rPr>
              <a:t>, Palazzo Caputi</a:t>
            </a:r>
            <a:r>
              <a:rPr lang="it-IT" sz="1600" dirty="0">
                <a:latin typeface="+mj-lt"/>
              </a:rPr>
              <a:t>, Palazzo Centola, Palazzo Lavecchia, Palazzo Lisanti, Palazzo </a:t>
            </a:r>
            <a:r>
              <a:rPr lang="it-IT" sz="1600" dirty="0" err="1">
                <a:latin typeface="+mj-lt"/>
              </a:rPr>
              <a:t>Rago</a:t>
            </a:r>
            <a:r>
              <a:rPr lang="it-IT" sz="1600" dirty="0">
                <a:latin typeface="+mj-lt"/>
              </a:rPr>
              <a:t>, Palazzo </a:t>
            </a:r>
            <a:r>
              <a:rPr lang="it-IT" sz="1600" dirty="0">
                <a:solidFill>
                  <a:srgbClr val="FFEDE8"/>
                </a:solidFill>
                <a:latin typeface="+mj-lt"/>
              </a:rPr>
              <a:t>Scorpione, … </a:t>
            </a:r>
          </a:p>
        </p:txBody>
      </p:sp>
      <p:sp>
        <p:nvSpPr>
          <p:cNvPr id="3" name="Titolo 2"/>
          <p:cNvSpPr>
            <a:spLocks noGrp="1"/>
          </p:cNvSpPr>
          <p:nvPr>
            <p:ph type="title"/>
          </p:nvPr>
        </p:nvSpPr>
        <p:spPr>
          <a:xfrm>
            <a:off x="14259" y="6457351"/>
            <a:ext cx="3305572" cy="400654"/>
          </a:xfrm>
        </p:spPr>
        <p:txBody>
          <a:bodyPr>
            <a:normAutofit/>
          </a:bodyPr>
          <a:lstStyle/>
          <a:p>
            <a:pPr algn="l"/>
            <a:r>
              <a:rPr lang="it-IT" sz="1600" b="1" dirty="0">
                <a:solidFill>
                  <a:schemeClr val="bg1"/>
                </a:solidFill>
              </a:rPr>
              <a:t>… PALAZZO CANTORIO</a:t>
            </a:r>
          </a:p>
        </p:txBody>
      </p:sp>
    </p:spTree>
    <p:extLst>
      <p:ext uri="{BB962C8B-B14F-4D97-AF65-F5344CB8AC3E}">
        <p14:creationId xmlns:p14="http://schemas.microsoft.com/office/powerpoint/2010/main" val="354590303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5640"/>
            <a:ext cx="10389239" cy="6951524"/>
          </a:xfrm>
          <a:prstGeom prst="rect">
            <a:avLst/>
          </a:prstGeom>
          <a:noFill/>
          <a:ln>
            <a:noFill/>
          </a:ln>
        </p:spPr>
      </p:pic>
      <p:sp>
        <p:nvSpPr>
          <p:cNvPr id="3" name="Titolo 2"/>
          <p:cNvSpPr>
            <a:spLocks noGrp="1"/>
          </p:cNvSpPr>
          <p:nvPr>
            <p:ph type="title"/>
          </p:nvPr>
        </p:nvSpPr>
        <p:spPr>
          <a:xfrm>
            <a:off x="1130575" y="13625"/>
            <a:ext cx="7344021" cy="418058"/>
          </a:xfrm>
        </p:spPr>
        <p:txBody>
          <a:bodyPr>
            <a:normAutofit/>
          </a:bodyPr>
          <a:lstStyle/>
          <a:p>
            <a:r>
              <a:rPr lang="it-IT" sz="1600" b="1" dirty="0">
                <a:solidFill>
                  <a:schemeClr val="bg1"/>
                </a:solidFill>
              </a:rPr>
              <a:t>Molte masserie  nell’agro ferrandinese tra le quali  la MASSERIA LA PARATA </a:t>
            </a:r>
          </a:p>
        </p:txBody>
      </p:sp>
      <p:sp>
        <p:nvSpPr>
          <p:cNvPr id="4" name="Freccia a sinistra 3">
            <a:hlinkClick r:id="rId3" action="ppaction://hlinksldjump"/>
          </p:cNvPr>
          <p:cNvSpPr/>
          <p:nvPr/>
        </p:nvSpPr>
        <p:spPr>
          <a:xfrm>
            <a:off x="9345489" y="6479628"/>
            <a:ext cx="402344" cy="242316"/>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lt1"/>
              </a:solidFill>
            </a:endParaRPr>
          </a:p>
        </p:txBody>
      </p:sp>
    </p:spTree>
    <p:extLst>
      <p:ext uri="{BB962C8B-B14F-4D97-AF65-F5344CB8AC3E}">
        <p14:creationId xmlns:p14="http://schemas.microsoft.com/office/powerpoint/2010/main" val="3840224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 y="-153889"/>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sz="1400" dirty="0"/>
          </a:p>
        </p:txBody>
      </p:sp>
      <p:sp>
        <p:nvSpPr>
          <p:cNvPr id="14" name="Freccia a destra 13">
            <a:hlinkClick r:id="rId3" action="ppaction://hlinksldjump"/>
          </p:cNvPr>
          <p:cNvSpPr/>
          <p:nvPr/>
        </p:nvSpPr>
        <p:spPr>
          <a:xfrm flipH="1">
            <a:off x="8625408" y="6408082"/>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itolo 4"/>
          <p:cNvSpPr>
            <a:spLocks noGrp="1"/>
          </p:cNvSpPr>
          <p:nvPr>
            <p:ph type="title"/>
          </p:nvPr>
        </p:nvSpPr>
        <p:spPr>
          <a:xfrm>
            <a:off x="196282" y="2052140"/>
            <a:ext cx="8870323" cy="220886"/>
          </a:xfrm>
        </p:spPr>
        <p:txBody>
          <a:bodyPr>
            <a:noAutofit/>
          </a:bodyPr>
          <a:lstStyle/>
          <a:p>
            <a:pPr algn="l"/>
            <a:r>
              <a:rPr lang="it-IT" sz="1400" b="1" dirty="0"/>
              <a:t>IL TERRITORIO CIRCOSTANTE</a:t>
            </a:r>
          </a:p>
        </p:txBody>
      </p:sp>
      <p:sp>
        <p:nvSpPr>
          <p:cNvPr id="19" name="Segnaposto contenuto 8"/>
          <p:cNvSpPr>
            <a:spLocks noGrp="1"/>
          </p:cNvSpPr>
          <p:nvPr>
            <p:ph sz="half" idx="1"/>
          </p:nvPr>
        </p:nvSpPr>
        <p:spPr>
          <a:xfrm>
            <a:off x="162806" y="172140"/>
            <a:ext cx="9614736" cy="1744692"/>
          </a:xfrm>
        </p:spPr>
        <p:txBody>
          <a:bodyPr>
            <a:normAutofit fontScale="92500" lnSpcReduction="20000"/>
          </a:bodyPr>
          <a:lstStyle/>
          <a:p>
            <a:pPr marL="0" indent="0" algn="ctr">
              <a:buNone/>
            </a:pPr>
            <a:r>
              <a:rPr lang="it-IT" sz="1900" b="1" dirty="0"/>
              <a:t>2° Campionato Nazionale di Matematica Ricreativa</a:t>
            </a:r>
          </a:p>
          <a:p>
            <a:pPr marL="0" indent="0" algn="ctr">
              <a:buNone/>
            </a:pPr>
            <a:endParaRPr lang="it-IT" sz="1000" dirty="0"/>
          </a:p>
          <a:p>
            <a:pPr marL="0" indent="0" algn="ctr">
              <a:buNone/>
            </a:pPr>
            <a:r>
              <a:rPr lang="it-IT" sz="2600" b="1" dirty="0"/>
              <a:t>L’UNITRE GIOCA CON LA MATEMATICA</a:t>
            </a:r>
          </a:p>
          <a:p>
            <a:pPr marL="0" indent="0" algn="ctr">
              <a:buNone/>
            </a:pPr>
            <a:endParaRPr lang="it-IT" sz="1200" dirty="0"/>
          </a:p>
          <a:p>
            <a:pPr marL="0" indent="0" algn="ctr">
              <a:buNone/>
            </a:pPr>
            <a:endParaRPr lang="it-IT" sz="600" dirty="0"/>
          </a:p>
          <a:p>
            <a:pPr marL="0" indent="0" algn="ctr">
              <a:buNone/>
            </a:pPr>
            <a:r>
              <a:rPr lang="it-IT" sz="1200" dirty="0"/>
              <a:t>Anno Accademico 2019/2020</a:t>
            </a:r>
          </a:p>
          <a:p>
            <a:pPr marL="0" indent="0" algn="ctr">
              <a:buNone/>
            </a:pPr>
            <a:r>
              <a:rPr lang="it-IT" sz="1400" b="1" dirty="0"/>
              <a:t> </a:t>
            </a:r>
            <a:endParaRPr lang="it-IT" sz="1400" dirty="0"/>
          </a:p>
          <a:p>
            <a:pPr marL="0" indent="0" algn="ctr">
              <a:buNone/>
            </a:pPr>
            <a:r>
              <a:rPr lang="it-IT" sz="1900" b="1" u="sng" dirty="0"/>
              <a:t>PERCHÉ VENIRE A FERRANDINA</a:t>
            </a:r>
          </a:p>
        </p:txBody>
      </p:sp>
      <p:sp>
        <p:nvSpPr>
          <p:cNvPr id="26" name="Rectangle 2"/>
          <p:cNvSpPr>
            <a:spLocks noChangeArrowheads="1"/>
          </p:cNvSpPr>
          <p:nvPr/>
        </p:nvSpPr>
        <p:spPr bwMode="auto">
          <a:xfrm>
            <a:off x="7"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27" name="Rectangle 4"/>
          <p:cNvSpPr>
            <a:spLocks noChangeArrowheads="1"/>
          </p:cNvSpPr>
          <p:nvPr/>
        </p:nvSpPr>
        <p:spPr bwMode="auto">
          <a:xfrm>
            <a:off x="4953000" y="43934"/>
            <a:ext cx="495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dirty="0"/>
          </a:p>
        </p:txBody>
      </p:sp>
      <p:sp>
        <p:nvSpPr>
          <p:cNvPr id="15" name="CasellaDiTesto 14"/>
          <p:cNvSpPr txBox="1"/>
          <p:nvPr/>
        </p:nvSpPr>
        <p:spPr>
          <a:xfrm>
            <a:off x="184738" y="2301003"/>
            <a:ext cx="9389485" cy="824841"/>
          </a:xfrm>
          <a:prstGeom prst="rect">
            <a:avLst/>
          </a:prstGeom>
          <a:noFill/>
        </p:spPr>
        <p:txBody>
          <a:bodyPr wrap="square" rtlCol="0">
            <a:spAutoFit/>
          </a:bodyPr>
          <a:lstStyle/>
          <a:p>
            <a:pPr algn="just">
              <a:lnSpc>
                <a:spcPct val="80000"/>
              </a:lnSpc>
              <a:spcBef>
                <a:spcPct val="20000"/>
              </a:spcBef>
            </a:pPr>
            <a:r>
              <a:rPr lang="it-IT" sz="1400" dirty="0">
                <a:latin typeface="Arial" pitchFamily="34" charset="0"/>
                <a:cs typeface="Arial" pitchFamily="34" charset="0"/>
              </a:rPr>
              <a:t>Il territorio della Basilicata è ricco di scenari sempre diversi e affascinanti: la costa ionica e quella tirrenica, il massiccio del Pollino con il suo parco nazionale, le Dolomiti lucane, il Vulture, le colline e le valli, i fiumi e gli invasi artificiali, i laghi di Monticchio, la foresta di Gallipoli Cognato e i numerosi centri abitati ricchi di storia e di arte. </a:t>
            </a:r>
          </a:p>
          <a:p>
            <a:pPr algn="just">
              <a:lnSpc>
                <a:spcPct val="80000"/>
              </a:lnSpc>
              <a:spcBef>
                <a:spcPct val="20000"/>
              </a:spcBef>
            </a:pPr>
            <a:r>
              <a:rPr lang="it-IT" sz="1400" dirty="0">
                <a:latin typeface="Arial" pitchFamily="34" charset="0"/>
                <a:cs typeface="Arial" pitchFamily="34" charset="0"/>
              </a:rPr>
              <a:t>Indichiamo solo alcuni dei siti che sarebbe interessante visitare:</a:t>
            </a:r>
          </a:p>
        </p:txBody>
      </p:sp>
      <p:pic>
        <p:nvPicPr>
          <p:cNvPr id="16" name="Picture 18" descr="C:\Users\UTENTE\Documents\UNITRE\Giuseppina\aa 2017-2018\campionato\Campionato Naz\BANDO\immagini Basilicata\Matera.jpg">
            <a:hlinkClick r:id="rId4" action="ppaction://hlinksldjump"/>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5361" y="3125843"/>
            <a:ext cx="3626384" cy="27197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Immagine 9" descr="Metaponto">
            <a:hlinkClick r:id="rId6" action="ppaction://hlinksldjump"/>
          </p:cNvPr>
          <p:cNvPicPr>
            <a:picLocks noGrp="1" noChangeAspect="1"/>
          </p:cNvPicPr>
          <p:nvPr isPhoto="1"/>
        </p:nvPicPr>
        <p:blipFill>
          <a:blip r:embed="rId7" cstate="email">
            <a:extLst>
              <a:ext uri="{28A0092B-C50C-407E-A947-70E740481C1C}">
                <a14:useLocalDpi xmlns:a14="http://schemas.microsoft.com/office/drawing/2010/main"/>
              </a:ext>
            </a:extLst>
          </a:blip>
          <a:stretch>
            <a:fillRect/>
          </a:stretch>
        </p:blipFill>
        <p:spPr>
          <a:xfrm>
            <a:off x="5437040" y="3125843"/>
            <a:ext cx="3928583" cy="27197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itolo 4"/>
          <p:cNvSpPr txBox="1">
            <a:spLocks/>
          </p:cNvSpPr>
          <p:nvPr/>
        </p:nvSpPr>
        <p:spPr>
          <a:xfrm>
            <a:off x="533560" y="5997879"/>
            <a:ext cx="3658185" cy="4817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1400" b="1" dirty="0"/>
              <a:t>MATERA Patrimonio Mondiale UNESCO e Capitale Europea della cultura 2019</a:t>
            </a:r>
          </a:p>
        </p:txBody>
      </p:sp>
      <p:sp>
        <p:nvSpPr>
          <p:cNvPr id="13" name="Titolo 4"/>
          <p:cNvSpPr txBox="1">
            <a:spLocks/>
          </p:cNvSpPr>
          <p:nvPr/>
        </p:nvSpPr>
        <p:spPr>
          <a:xfrm>
            <a:off x="5572238" y="5993016"/>
            <a:ext cx="3658185" cy="4817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1400" b="1" dirty="0"/>
              <a:t>La BASILICATA</a:t>
            </a:r>
          </a:p>
        </p:txBody>
      </p:sp>
      <p:sp>
        <p:nvSpPr>
          <p:cNvPr id="17" name="Freccia a destra 16">
            <a:hlinkClick r:id="rId4" action="ppaction://hlinksldjump"/>
          </p:cNvPr>
          <p:cNvSpPr/>
          <p:nvPr/>
        </p:nvSpPr>
        <p:spPr>
          <a:xfrm rot="10800000" flipH="1">
            <a:off x="9187146" y="6408082"/>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841979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tangolo 29"/>
          <p:cNvSpPr/>
          <p:nvPr/>
        </p:nvSpPr>
        <p:spPr>
          <a:xfrm>
            <a:off x="2587880" y="4499950"/>
            <a:ext cx="1933072" cy="2185214"/>
          </a:xfrm>
          <a:prstGeom prst="rect">
            <a:avLst/>
          </a:prstGeom>
        </p:spPr>
        <p:txBody>
          <a:bodyPr wrap="square">
            <a:spAutoFit/>
          </a:bodyPr>
          <a:lstStyle/>
          <a:p>
            <a:pPr lvl="0" algn="ctr">
              <a:spcBef>
                <a:spcPct val="0"/>
              </a:spcBef>
            </a:pPr>
            <a:r>
              <a:rPr lang="it-IT" sz="800" dirty="0">
                <a:solidFill>
                  <a:prstClr val="black"/>
                </a:solidFill>
                <a:ea typeface="+mj-ea"/>
                <a:cs typeface="+mj-cs"/>
              </a:rPr>
              <a:t>Affresco della</a:t>
            </a:r>
            <a:r>
              <a:rPr lang="it-IT" sz="1000" dirty="0">
                <a:solidFill>
                  <a:prstClr val="black"/>
                </a:solidFill>
                <a:ea typeface="+mj-ea"/>
                <a:cs typeface="+mj-cs"/>
              </a:rPr>
              <a:t> </a:t>
            </a:r>
          </a:p>
          <a:p>
            <a:pPr lvl="0" algn="ctr">
              <a:spcBef>
                <a:spcPct val="0"/>
              </a:spcBef>
            </a:pPr>
            <a:r>
              <a:rPr lang="it-IT" sz="1000" b="1" dirty="0">
                <a:solidFill>
                  <a:prstClr val="black"/>
                </a:solidFill>
                <a:ea typeface="+mj-ea"/>
                <a:cs typeface="+mj-cs"/>
              </a:rPr>
              <a:t>Cripta Del Peccato Originale </a:t>
            </a: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r>
              <a:rPr lang="it-IT" sz="600" dirty="0">
                <a:solidFill>
                  <a:prstClr val="black"/>
                </a:solidFill>
                <a:ea typeface="+mj-ea"/>
                <a:cs typeface="+mj-cs"/>
              </a:rPr>
              <a:t>cenobio rupestre benedettino del periodo longobardo. </a:t>
            </a:r>
          </a:p>
          <a:p>
            <a:pPr lvl="0" algn="ctr">
              <a:spcBef>
                <a:spcPct val="0"/>
              </a:spcBef>
            </a:pPr>
            <a:r>
              <a:rPr lang="it-IT" sz="600" dirty="0">
                <a:solidFill>
                  <a:prstClr val="black"/>
                </a:solidFill>
                <a:ea typeface="+mj-ea"/>
                <a:cs typeface="+mj-cs"/>
              </a:rPr>
              <a:t>È impreziosita da un ciclo di </a:t>
            </a:r>
          </a:p>
          <a:p>
            <a:pPr lvl="0" algn="ctr">
              <a:spcBef>
                <a:spcPct val="0"/>
              </a:spcBef>
            </a:pPr>
            <a:r>
              <a:rPr lang="it-IT" sz="600" b="1" dirty="0">
                <a:solidFill>
                  <a:prstClr val="black"/>
                </a:solidFill>
                <a:ea typeface="+mj-ea"/>
                <a:cs typeface="+mj-cs"/>
              </a:rPr>
              <a:t>affreschi datati tra l’VIII e il IX sec</a:t>
            </a:r>
            <a:r>
              <a:rPr lang="it-IT" sz="600" dirty="0">
                <a:solidFill>
                  <a:prstClr val="black"/>
                </a:solidFill>
                <a:ea typeface="+mj-ea"/>
                <a:cs typeface="+mj-cs"/>
              </a:rPr>
              <a:t> detta, per questo, la </a:t>
            </a:r>
          </a:p>
          <a:p>
            <a:pPr lvl="0" algn="ctr">
              <a:spcBef>
                <a:spcPct val="0"/>
              </a:spcBef>
            </a:pPr>
            <a:r>
              <a:rPr lang="it-IT" sz="800" b="1" dirty="0">
                <a:solidFill>
                  <a:prstClr val="black"/>
                </a:solidFill>
                <a:ea typeface="+mj-ea"/>
                <a:cs typeface="+mj-cs"/>
              </a:rPr>
              <a:t>CAPPELLA SISTINA RUPESTRE</a:t>
            </a:r>
          </a:p>
        </p:txBody>
      </p:sp>
      <p:sp>
        <p:nvSpPr>
          <p:cNvPr id="2" name="Titolo 1"/>
          <p:cNvSpPr>
            <a:spLocks noGrp="1"/>
          </p:cNvSpPr>
          <p:nvPr>
            <p:ph type="title"/>
          </p:nvPr>
        </p:nvSpPr>
        <p:spPr>
          <a:xfrm>
            <a:off x="1" y="198784"/>
            <a:ext cx="9890974" cy="404663"/>
          </a:xfrm>
        </p:spPr>
        <p:txBody>
          <a:bodyPr>
            <a:normAutofit/>
          </a:bodyPr>
          <a:lstStyle/>
          <a:p>
            <a:pPr algn="ctr"/>
            <a:r>
              <a:rPr lang="it-IT" sz="1600" b="1" dirty="0"/>
              <a:t>MATERA – Patrimonio Mondiale UNESCO dal 1993 e Capitale Europea della Cultura NEL 2019</a:t>
            </a:r>
          </a:p>
        </p:txBody>
      </p:sp>
      <p:pic>
        <p:nvPicPr>
          <p:cNvPr id="4102" name="Picture 6" descr="C:\Users\UTENTE\Desktop\Matera1\220px-Matera_BW_2016-10-15_14-04-08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3253" y="1456328"/>
            <a:ext cx="1656184" cy="13927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103" name="Picture 7" descr="C:\Users\UTENTE\Desktop\Matera1\cattedrale-matera-730x369.jpg">
            <a:hlinkClick r:id="" action="ppaction://noaction"/>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7940" y="3140968"/>
            <a:ext cx="2686770" cy="1354878"/>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105" name="Picture 9" descr="C:\Users\UTENTE\Desktop\Matera1\Guide-Around-Matera-Piano-Veduta-Piazza-Vittorio-Veneto-con-Chiesa-e-convento-di-San-Domenico-e-Sasso-Barisano.jpg">
            <a:hlinkClick r:id="rId5" action="ppaction://hlinksldjump"/>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54946" y="1454782"/>
            <a:ext cx="2020530" cy="134565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106" name="Picture 10" descr="C:\Users\UTENTE\Desktop\Matera1\matera_sassi_1217.jpg">
            <a:hlinkClick r:id="" action="ppaction://noaction"/>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76444" y="3122854"/>
            <a:ext cx="2376264" cy="135507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107" name="Picture 11" descr="C:\Users\UTENTE\Desktop\Matera1\MATERA-I-SASSI.jpg">
            <a:hlinkClick r:id="" action="ppaction://noaction"/>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62141" y="3100776"/>
            <a:ext cx="1836205" cy="137715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108" name="Picture 12" descr="C:\Users\UTENTE\Desktop\Matera1\matera-visitare.jpg">
            <a:hlinkClick r:id="" action="ppaction://noaction"/>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604742" y="4838995"/>
            <a:ext cx="2701840" cy="135092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109" name="Picture 13" descr="C:\Users\UTENTE\Desktop\Matera1\wedding-in-matera-italy_02.jpg">
            <a:hlinkClick r:id="rId10" action="ppaction://hlinksldjump"/>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805956" y="1455555"/>
            <a:ext cx="2304448" cy="1375467"/>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2" name="Freccia a destra 21">
            <a:hlinkClick r:id="rId12" action="ppaction://hlinksldjump"/>
          </p:cNvPr>
          <p:cNvSpPr/>
          <p:nvPr/>
        </p:nvSpPr>
        <p:spPr>
          <a:xfrm flipH="1">
            <a:off x="9157025" y="6479628"/>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111" name="Picture 15" descr="C:\Users\UTENTE\Desktop\Matera1\01-sassi-matera.jpg">
            <a:hlinkClick r:id="" action="ppaction://noaction"/>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43252" y="4831157"/>
            <a:ext cx="2044628" cy="1357761"/>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5" name="Rettangolo 4"/>
          <p:cNvSpPr/>
          <p:nvPr/>
        </p:nvSpPr>
        <p:spPr>
          <a:xfrm>
            <a:off x="543253" y="524966"/>
            <a:ext cx="8770865" cy="461665"/>
          </a:xfrm>
          <a:prstGeom prst="rect">
            <a:avLst/>
          </a:prstGeom>
        </p:spPr>
        <p:txBody>
          <a:bodyPr wrap="square">
            <a:spAutoFit/>
          </a:bodyPr>
          <a:lstStyle/>
          <a:p>
            <a:pPr algn="just">
              <a:defRPr/>
            </a:pPr>
            <a:r>
              <a:rPr lang="it-IT" sz="1200" dirty="0"/>
              <a:t>è una città dalla storia antichissima che ha attraversato in modo continuo molti millenni dell’evoluzione umana e oggi si offre come scenario di grande interesse storico e culturale.</a:t>
            </a:r>
          </a:p>
        </p:txBody>
      </p:sp>
      <p:pic>
        <p:nvPicPr>
          <p:cNvPr id="1027" name="Picture 3">
            <a:hlinkClick r:id="" action="ppaction://noaction"/>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520952" y="4831157"/>
            <a:ext cx="1809974" cy="1357763"/>
          </a:xfrm>
          <a:prstGeom prst="rect">
            <a:avLst/>
          </a:prstGeom>
          <a:noFill/>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Immagine 14" descr="C:\Users\UTENTE\Documents\UNITRE\Giuseppina\aa 2019-2020\Festa della Matematica\CAMPIONATO 2020\superati\FOTO\creazioine2.jpg"/>
          <p:cNvPicPr/>
          <p:nvPr/>
        </p:nvPicPr>
        <p:blipFill>
          <a:blip r:embed="rId15" cstate="email">
            <a:extLst>
              <a:ext uri="{28A0092B-C50C-407E-A947-70E740481C1C}">
                <a14:useLocalDpi xmlns:a14="http://schemas.microsoft.com/office/drawing/2010/main"/>
              </a:ext>
            </a:extLst>
          </a:blip>
          <a:srcRect/>
          <a:stretch>
            <a:fillRect/>
          </a:stretch>
        </p:blipFill>
        <p:spPr bwMode="auto">
          <a:xfrm>
            <a:off x="2880665" y="4838000"/>
            <a:ext cx="1362567" cy="1350918"/>
          </a:xfrm>
          <a:prstGeom prst="rect">
            <a:avLst/>
          </a:prstGeom>
          <a:noFill/>
          <a:ln>
            <a:noFill/>
          </a:ln>
        </p:spPr>
      </p:pic>
      <p:sp>
        <p:nvSpPr>
          <p:cNvPr id="23" name="Rettangolo 22"/>
          <p:cNvSpPr/>
          <p:nvPr/>
        </p:nvSpPr>
        <p:spPr>
          <a:xfrm>
            <a:off x="543253" y="1210107"/>
            <a:ext cx="1656184" cy="246221"/>
          </a:xfrm>
          <a:prstGeom prst="rect">
            <a:avLst/>
          </a:prstGeom>
        </p:spPr>
        <p:txBody>
          <a:bodyPr wrap="square">
            <a:spAutoFit/>
          </a:bodyPr>
          <a:lstStyle/>
          <a:p>
            <a:pPr algn="ctr">
              <a:defRPr/>
            </a:pPr>
            <a:r>
              <a:rPr lang="it-IT" sz="1000" b="1" dirty="0"/>
              <a:t>Cattedrale</a:t>
            </a:r>
          </a:p>
        </p:txBody>
      </p:sp>
      <p:sp>
        <p:nvSpPr>
          <p:cNvPr id="12" name="Rettangolo 11"/>
          <p:cNvSpPr/>
          <p:nvPr/>
        </p:nvSpPr>
        <p:spPr>
          <a:xfrm>
            <a:off x="3803191" y="1114154"/>
            <a:ext cx="2307213" cy="384721"/>
          </a:xfrm>
          <a:prstGeom prst="rect">
            <a:avLst/>
          </a:prstGeom>
        </p:spPr>
        <p:txBody>
          <a:bodyPr wrap="square">
            <a:spAutoFit/>
          </a:bodyPr>
          <a:lstStyle/>
          <a:p>
            <a:pPr lvl="0" algn="ctr"/>
            <a:r>
              <a:rPr lang="it-IT" sz="950" b="1" dirty="0"/>
              <a:t>Chiesa San Pietro </a:t>
            </a:r>
            <a:r>
              <a:rPr lang="it-IT" sz="950" b="1" dirty="0" err="1"/>
              <a:t>Caveoso</a:t>
            </a:r>
            <a:r>
              <a:rPr lang="it-IT" sz="950" b="1" dirty="0"/>
              <a:t> e </a:t>
            </a:r>
            <a:br>
              <a:rPr lang="it-IT" sz="950" b="1" dirty="0"/>
            </a:br>
            <a:r>
              <a:rPr lang="it-IT" sz="950" b="1" dirty="0"/>
              <a:t>Chiesa Rupestre Santa Maria De Idris</a:t>
            </a:r>
            <a:endParaRPr lang="it-IT" sz="950" dirty="0"/>
          </a:p>
        </p:txBody>
      </p:sp>
      <p:sp>
        <p:nvSpPr>
          <p:cNvPr id="3" name="Segnaposto testo 2"/>
          <p:cNvSpPr>
            <a:spLocks noGrp="1"/>
          </p:cNvSpPr>
          <p:nvPr>
            <p:ph type="body" idx="1"/>
          </p:nvPr>
        </p:nvSpPr>
        <p:spPr>
          <a:xfrm>
            <a:off x="7266810" y="1198213"/>
            <a:ext cx="2030546" cy="190900"/>
          </a:xfrm>
        </p:spPr>
        <p:txBody>
          <a:bodyPr>
            <a:noAutofit/>
          </a:bodyPr>
          <a:lstStyle/>
          <a:p>
            <a:pPr algn="ctr"/>
            <a:r>
              <a:rPr lang="it-IT" sz="1000" b="1" dirty="0">
                <a:solidFill>
                  <a:schemeClr val="tx1"/>
                </a:solidFill>
              </a:rPr>
              <a:t>Piazza Vittorio Veneto e Ipogeo</a:t>
            </a:r>
          </a:p>
        </p:txBody>
      </p:sp>
      <p:sp>
        <p:nvSpPr>
          <p:cNvPr id="25" name="Segnaposto testo 2"/>
          <p:cNvSpPr txBox="1">
            <a:spLocks/>
          </p:cNvSpPr>
          <p:nvPr/>
        </p:nvSpPr>
        <p:spPr>
          <a:xfrm>
            <a:off x="533376" y="2950068"/>
            <a:ext cx="2681334" cy="19090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it-IT" sz="1000" b="1" dirty="0">
                <a:solidFill>
                  <a:schemeClr val="tx1"/>
                </a:solidFill>
              </a:rPr>
              <a:t>Sasso Barisano</a:t>
            </a:r>
          </a:p>
        </p:txBody>
      </p:sp>
      <p:sp>
        <p:nvSpPr>
          <p:cNvPr id="26" name="Segnaposto testo 2"/>
          <p:cNvSpPr txBox="1">
            <a:spLocks/>
          </p:cNvSpPr>
          <p:nvPr/>
        </p:nvSpPr>
        <p:spPr>
          <a:xfrm>
            <a:off x="3770048" y="2950068"/>
            <a:ext cx="2376264" cy="19090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it-IT" sz="1000" b="1" dirty="0">
                <a:solidFill>
                  <a:schemeClr val="tx1"/>
                </a:solidFill>
              </a:rPr>
              <a:t>Sassi</a:t>
            </a:r>
          </a:p>
        </p:txBody>
      </p:sp>
      <p:sp>
        <p:nvSpPr>
          <p:cNvPr id="27" name="Segnaposto testo 2"/>
          <p:cNvSpPr txBox="1">
            <a:spLocks/>
          </p:cNvSpPr>
          <p:nvPr/>
        </p:nvSpPr>
        <p:spPr>
          <a:xfrm>
            <a:off x="543253" y="4637901"/>
            <a:ext cx="2044627" cy="19090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it-IT" sz="1000" b="1" dirty="0">
                <a:solidFill>
                  <a:schemeClr val="tx1"/>
                </a:solidFill>
              </a:rPr>
              <a:t>Sasso </a:t>
            </a:r>
            <a:r>
              <a:rPr lang="it-IT" sz="1000" b="1" dirty="0" err="1">
                <a:solidFill>
                  <a:schemeClr val="tx1"/>
                </a:solidFill>
              </a:rPr>
              <a:t>Caveoso</a:t>
            </a:r>
            <a:endParaRPr lang="it-IT" sz="1000" b="1" dirty="0">
              <a:solidFill>
                <a:schemeClr val="tx1"/>
              </a:solidFill>
            </a:endParaRPr>
          </a:p>
        </p:txBody>
      </p:sp>
      <p:sp>
        <p:nvSpPr>
          <p:cNvPr id="31" name="Segnaposto testo 2"/>
          <p:cNvSpPr txBox="1">
            <a:spLocks/>
          </p:cNvSpPr>
          <p:nvPr/>
        </p:nvSpPr>
        <p:spPr>
          <a:xfrm>
            <a:off x="4520953" y="4637901"/>
            <a:ext cx="1809974" cy="19090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it-IT" sz="1000" b="1" dirty="0">
                <a:solidFill>
                  <a:schemeClr val="tx1"/>
                </a:solidFill>
              </a:rPr>
              <a:t>Chiese Rupestri</a:t>
            </a:r>
          </a:p>
        </p:txBody>
      </p:sp>
      <p:sp>
        <p:nvSpPr>
          <p:cNvPr id="13" name="Rettangolo 12"/>
          <p:cNvSpPr/>
          <p:nvPr/>
        </p:nvSpPr>
        <p:spPr>
          <a:xfrm>
            <a:off x="6604742" y="4477929"/>
            <a:ext cx="2709376" cy="400110"/>
          </a:xfrm>
          <a:prstGeom prst="rect">
            <a:avLst/>
          </a:prstGeom>
        </p:spPr>
        <p:txBody>
          <a:bodyPr wrap="square">
            <a:spAutoFit/>
          </a:bodyPr>
          <a:lstStyle/>
          <a:p>
            <a:pPr algn="ctr"/>
            <a:r>
              <a:rPr lang="it-IT" sz="1000" b="1" dirty="0"/>
              <a:t>Palazzo Lanfranchi </a:t>
            </a:r>
            <a:r>
              <a:rPr lang="it-IT" sz="800" b="1" dirty="0"/>
              <a:t>che ospitò  il liceo ginnasio dove insegnò anche  </a:t>
            </a:r>
            <a:r>
              <a:rPr lang="it-IT" sz="1000" b="1" dirty="0"/>
              <a:t>Giovanni Pascoli</a:t>
            </a:r>
          </a:p>
        </p:txBody>
      </p:sp>
      <p:sp>
        <p:nvSpPr>
          <p:cNvPr id="24" name="Segnaposto testo 2"/>
          <p:cNvSpPr txBox="1">
            <a:spLocks/>
          </p:cNvSpPr>
          <p:nvPr/>
        </p:nvSpPr>
        <p:spPr>
          <a:xfrm>
            <a:off x="7462140" y="2909876"/>
            <a:ext cx="1851977" cy="19090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it-IT" sz="1000" b="1" dirty="0">
                <a:solidFill>
                  <a:schemeClr val="tx1"/>
                </a:solidFill>
              </a:rPr>
              <a:t>Case dei Sassi</a:t>
            </a:r>
          </a:p>
        </p:txBody>
      </p:sp>
    </p:spTree>
    <p:extLst>
      <p:ext uri="{BB962C8B-B14F-4D97-AF65-F5344CB8AC3E}">
        <p14:creationId xmlns:p14="http://schemas.microsoft.com/office/powerpoint/2010/main" val="1213560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3549" y="887448"/>
            <a:ext cx="3849446" cy="1795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a:xfrm>
            <a:off x="2129071" y="188640"/>
            <a:ext cx="7618763" cy="504056"/>
          </a:xfrm>
        </p:spPr>
        <p:txBody>
          <a:bodyPr>
            <a:normAutofit fontScale="90000"/>
          </a:bodyPr>
          <a:lstStyle/>
          <a:p>
            <a:r>
              <a:rPr lang="it-IT" sz="1800" b="1" dirty="0"/>
              <a:t>INDOVINELLO DELLA LUMACA </a:t>
            </a:r>
            <a:br>
              <a:rPr lang="it-IT" sz="1600" b="1" dirty="0"/>
            </a:br>
            <a:r>
              <a:rPr lang="it-IT" sz="1600" dirty="0"/>
              <a:t>(</a:t>
            </a:r>
            <a:r>
              <a:rPr lang="it-IT" sz="1600" b="1" dirty="0"/>
              <a:t>Le prime versioni di questo problema risalgono ai  "primi secoli dell'era cristiana."</a:t>
            </a:r>
            <a:r>
              <a:rPr lang="it-IT" sz="1600" dirty="0"/>
              <a:t>)</a:t>
            </a:r>
          </a:p>
        </p:txBody>
      </p:sp>
      <p:sp>
        <p:nvSpPr>
          <p:cNvPr id="21" name="Segnaposto contenuto 2"/>
          <p:cNvSpPr>
            <a:spLocks noGrp="1"/>
          </p:cNvSpPr>
          <p:nvPr>
            <p:ph sz="half" idx="1"/>
          </p:nvPr>
        </p:nvSpPr>
        <p:spPr>
          <a:xfrm>
            <a:off x="184738" y="2844055"/>
            <a:ext cx="1792338" cy="3698700"/>
          </a:xfrm>
          <a:noFill/>
        </p:spPr>
        <p:txBody>
          <a:bodyPr>
            <a:noAutofit/>
          </a:bodyPr>
          <a:lstStyle/>
          <a:p>
            <a:pPr marL="0" indent="0" algn="just">
              <a:buNone/>
            </a:pPr>
            <a:r>
              <a:rPr lang="it-IT" sz="1100" dirty="0">
                <a:latin typeface="Arial" pitchFamily="34" charset="0"/>
              </a:rPr>
              <a:t>A prima vista si potrebbe pensare che la lumaca scali un solo metro al giorno e, quindi, raggiunga la cima dopo 5 giorni. </a:t>
            </a:r>
          </a:p>
          <a:p>
            <a:pPr marL="0" indent="0" algn="just">
              <a:buNone/>
            </a:pPr>
            <a:r>
              <a:rPr lang="it-IT" sz="1100" dirty="0">
                <a:latin typeface="Arial" pitchFamily="34" charset="0"/>
              </a:rPr>
              <a:t>In realtà riesce nella sua impresa in soli</a:t>
            </a:r>
          </a:p>
          <a:p>
            <a:pPr marL="0" indent="0" algn="ctr">
              <a:buNone/>
            </a:pPr>
            <a:r>
              <a:rPr lang="it-IT" sz="1100" b="1" dirty="0">
                <a:latin typeface="Arial" pitchFamily="34" charset="0"/>
              </a:rPr>
              <a:t>TRE giorni</a:t>
            </a:r>
            <a:r>
              <a:rPr lang="it-IT" sz="1100" dirty="0">
                <a:latin typeface="Arial" pitchFamily="34" charset="0"/>
              </a:rPr>
              <a:t>. </a:t>
            </a:r>
          </a:p>
          <a:p>
            <a:pPr marL="0" indent="0" algn="just">
              <a:buNone/>
            </a:pPr>
            <a:r>
              <a:rPr lang="it-IT" sz="1100" dirty="0">
                <a:latin typeface="Arial" pitchFamily="34" charset="0"/>
              </a:rPr>
              <a:t>Il primo giorno sale di 3 m e scende di 2; si trova ad un metro dal suolo. </a:t>
            </a:r>
          </a:p>
          <a:p>
            <a:pPr marL="0" indent="0" algn="just">
              <a:buNone/>
            </a:pPr>
            <a:r>
              <a:rPr lang="it-IT" sz="1100" dirty="0">
                <a:latin typeface="Arial" pitchFamily="34" charset="0"/>
              </a:rPr>
              <a:t>Il secondo giorno sale ancora di 3 m e scende di 2 ritrovandosi così a 2 metri. </a:t>
            </a:r>
          </a:p>
          <a:p>
            <a:pPr marL="0" indent="0" algn="just">
              <a:buNone/>
            </a:pPr>
            <a:r>
              <a:rPr lang="it-IT" sz="1100" dirty="0">
                <a:latin typeface="Arial" pitchFamily="34" charset="0"/>
              </a:rPr>
              <a:t>Il mattino seguente (III giorno) salendo di 3 m  raggiunge i 5 metri, cioè la cima del muretto!</a:t>
            </a:r>
          </a:p>
        </p:txBody>
      </p:sp>
      <p:sp>
        <p:nvSpPr>
          <p:cNvPr id="16" name="Freccia a sinistra 15">
            <a:hlinkClick r:id="rId4" action="ppaction://hlinksldjump"/>
          </p:cNvPr>
          <p:cNvSpPr/>
          <p:nvPr/>
        </p:nvSpPr>
        <p:spPr>
          <a:xfrm>
            <a:off x="9345489" y="6479628"/>
            <a:ext cx="402344" cy="242316"/>
          </a:xfrm>
          <a:prstGeom prst="lef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5012429" y="2924431"/>
            <a:ext cx="980566" cy="246221"/>
          </a:xfrm>
          <a:prstGeom prst="rect">
            <a:avLst/>
          </a:prstGeom>
          <a:solidFill>
            <a:schemeClr val="bg1"/>
          </a:solidFill>
          <a:scene3d>
            <a:camera prst="orthographicFront"/>
            <a:lightRig rig="threePt" dir="t"/>
          </a:scene3d>
          <a:sp3d>
            <a:bevelT/>
          </a:sp3d>
        </p:spPr>
        <p:txBody>
          <a:bodyPr wrap="square">
            <a:spAutoFit/>
          </a:bodyPr>
          <a:lstStyle/>
          <a:p>
            <a:pPr algn="ctr"/>
            <a:r>
              <a:rPr lang="it-IT" sz="1000" b="1" dirty="0"/>
              <a:t>SOLUZIONE</a:t>
            </a:r>
            <a:endParaRPr lang="it-IT" sz="1000" dirty="0"/>
          </a:p>
        </p:txBody>
      </p:sp>
      <p:pic>
        <p:nvPicPr>
          <p:cNvPr id="2095" name="Picture 4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36176" y="3564357"/>
            <a:ext cx="2185971" cy="28642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96" name="Picture 4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23618" y="3564357"/>
            <a:ext cx="2161985" cy="28642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97" name="Picture 4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52723" y="3564357"/>
            <a:ext cx="2161985" cy="28642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UTENTE\Documents\UNITRE\Giuseppina\aa 2019-2020\Festa della Matematica\CAMPIONATO 2020\superati\th.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52723" y="887447"/>
            <a:ext cx="761068" cy="2283205"/>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Rettangolo 2"/>
          <p:cNvSpPr/>
          <p:nvPr/>
        </p:nvSpPr>
        <p:spPr>
          <a:xfrm>
            <a:off x="7867474" y="801390"/>
            <a:ext cx="1642296" cy="738664"/>
          </a:xfrm>
          <a:prstGeom prst="rect">
            <a:avLst/>
          </a:prstGeom>
          <a:noFill/>
          <a:ln>
            <a:noFill/>
          </a:ln>
          <a:effectLst>
            <a:outerShdw blurRad="292100" dist="139700" dir="2700000" algn="tl" rotWithShape="0">
              <a:srgbClr val="333333">
                <a:alpha val="65000"/>
              </a:srgbClr>
            </a:outerShdw>
          </a:effectLst>
        </p:spPr>
        <p:txBody>
          <a:bodyPr wrap="square">
            <a:spAutoFit/>
          </a:bodyPr>
          <a:lstStyle/>
          <a:p>
            <a:r>
              <a:rPr lang="it-IT" sz="1400" b="1" i="1" dirty="0">
                <a:solidFill>
                  <a:srgbClr val="FF0000"/>
                </a:solidFill>
              </a:rPr>
              <a:t>RAPPRESENTIAMO LA SITUAZIONE GRAFICAMENTE</a:t>
            </a:r>
          </a:p>
        </p:txBody>
      </p:sp>
      <p:pic>
        <p:nvPicPr>
          <p:cNvPr id="13" name="Immagine 12">
            <a:extLst>
              <a:ext uri="{FF2B5EF4-FFF2-40B4-BE49-F238E27FC236}">
                <a16:creationId xmlns:a16="http://schemas.microsoft.com/office/drawing/2014/main" id="{FC6D0BFA-4ECD-45D5-97C1-9E7DF4D3CCA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0"/>
            <a:ext cx="1941923" cy="2728088"/>
          </a:xfrm>
          <a:prstGeom prst="rect">
            <a:avLst/>
          </a:prstGeom>
        </p:spPr>
      </p:pic>
    </p:spTree>
    <p:custDataLst>
      <p:tags r:id="rId1"/>
    </p:custDataLst>
    <p:extLst>
      <p:ext uri="{BB962C8B-B14F-4D97-AF65-F5344CB8AC3E}">
        <p14:creationId xmlns:p14="http://schemas.microsoft.com/office/powerpoint/2010/main" val="1024616049"/>
      </p:ext>
    </p:extLst>
  </p:cSld>
  <p:clrMapOvr>
    <a:masterClrMapping/>
  </p:clrMapOvr>
  <mc:AlternateContent xmlns:mc="http://schemas.openxmlformats.org/markup-compatibility/2006" xmlns:p14="http://schemas.microsoft.com/office/powerpoint/2010/main">
    <mc:Choice Requires="p14">
      <p:transition spd="slow" p14:dur="800" advTm="49510">
        <p:circle/>
      </p:transition>
    </mc:Choice>
    <mc:Fallback xmlns="">
      <p:transition spd="slow" advTm="4951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p:cTn id="7"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1">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400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p:cTn id="13" dur="500" fill="hold"/>
                                        <p:tgtEl>
                                          <p:spTgt spid="2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1">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21">
                                            <p:txEl>
                                              <p:pRg st="1" end="1"/>
                                            </p:txEl>
                                          </p:spTgt>
                                        </p:tgtEl>
                                      </p:cBhvr>
                                    </p:animEffect>
                                  </p:childTnLst>
                                </p:cTn>
                              </p:par>
                            </p:childTnLst>
                          </p:cTn>
                        </p:par>
                        <p:par>
                          <p:cTn id="16" fill="hold">
                            <p:stCondLst>
                              <p:cond delay="5000"/>
                            </p:stCondLst>
                            <p:childTnLst>
                              <p:par>
                                <p:cTn id="17" presetID="53" presetClass="entr" presetSubtype="16" fill="hold" grpId="0" nodeType="afterEffect">
                                  <p:stCondLst>
                                    <p:cond delay="4000"/>
                                  </p:stCondLst>
                                  <p:childTnLst>
                                    <p:set>
                                      <p:cBhvr>
                                        <p:cTn id="18" dur="1" fill="hold">
                                          <p:stCondLst>
                                            <p:cond delay="0"/>
                                          </p:stCondLst>
                                        </p:cTn>
                                        <p:tgtEl>
                                          <p:spTgt spid="21">
                                            <p:txEl>
                                              <p:pRg st="2" end="2"/>
                                            </p:txEl>
                                          </p:spTgt>
                                        </p:tgtEl>
                                        <p:attrNameLst>
                                          <p:attrName>style.visibility</p:attrName>
                                        </p:attrNameLst>
                                      </p:cBhvr>
                                      <p:to>
                                        <p:strVal val="visible"/>
                                      </p:to>
                                    </p:set>
                                    <p:anim calcmode="lin" valueType="num">
                                      <p:cBhvr>
                                        <p:cTn id="19" dur="500" fill="hold"/>
                                        <p:tgtEl>
                                          <p:spTgt spid="2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1">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21">
                                            <p:txEl>
                                              <p:pRg st="2" end="2"/>
                                            </p:txEl>
                                          </p:spTgt>
                                        </p:tgtEl>
                                      </p:cBhvr>
                                    </p:animEffect>
                                  </p:childTnLst>
                                </p:cTn>
                              </p:par>
                            </p:childTnLst>
                          </p:cTn>
                        </p:par>
                        <p:par>
                          <p:cTn id="22" fill="hold">
                            <p:stCondLst>
                              <p:cond delay="9500"/>
                            </p:stCondLst>
                            <p:childTnLst>
                              <p:par>
                                <p:cTn id="23" presetID="53" presetClass="entr" presetSubtype="16"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p:cTn id="25" dur="750" fill="hold"/>
                                        <p:tgtEl>
                                          <p:spTgt spid="1026"/>
                                        </p:tgtEl>
                                        <p:attrNameLst>
                                          <p:attrName>ppt_w</p:attrName>
                                        </p:attrNameLst>
                                      </p:cBhvr>
                                      <p:tavLst>
                                        <p:tav tm="0">
                                          <p:val>
                                            <p:fltVal val="0"/>
                                          </p:val>
                                        </p:tav>
                                        <p:tav tm="100000">
                                          <p:val>
                                            <p:strVal val="#ppt_w"/>
                                          </p:val>
                                        </p:tav>
                                      </p:tavLst>
                                    </p:anim>
                                    <p:anim calcmode="lin" valueType="num">
                                      <p:cBhvr>
                                        <p:cTn id="26" dur="750" fill="hold"/>
                                        <p:tgtEl>
                                          <p:spTgt spid="1026"/>
                                        </p:tgtEl>
                                        <p:attrNameLst>
                                          <p:attrName>ppt_h</p:attrName>
                                        </p:attrNameLst>
                                      </p:cBhvr>
                                      <p:tavLst>
                                        <p:tav tm="0">
                                          <p:val>
                                            <p:fltVal val="0"/>
                                          </p:val>
                                        </p:tav>
                                        <p:tav tm="100000">
                                          <p:val>
                                            <p:strVal val="#ppt_h"/>
                                          </p:val>
                                        </p:tav>
                                      </p:tavLst>
                                    </p:anim>
                                    <p:animEffect transition="in" filter="fade">
                                      <p:cBhvr>
                                        <p:cTn id="27" dur="750"/>
                                        <p:tgtEl>
                                          <p:spTgt spid="102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par>
                          <p:cTn id="33" fill="hold">
                            <p:stCondLst>
                              <p:cond delay="10250"/>
                            </p:stCondLst>
                            <p:childTnLst>
                              <p:par>
                                <p:cTn id="34" presetID="53" presetClass="entr" presetSubtype="16" fill="hold" nodeType="afterEffect">
                                  <p:stCondLst>
                                    <p:cond delay="2500"/>
                                  </p:stCondLst>
                                  <p:childTnLst>
                                    <p:set>
                                      <p:cBhvr>
                                        <p:cTn id="35" dur="1" fill="hold">
                                          <p:stCondLst>
                                            <p:cond delay="0"/>
                                          </p:stCondLst>
                                        </p:cTn>
                                        <p:tgtEl>
                                          <p:spTgt spid="2095"/>
                                        </p:tgtEl>
                                        <p:attrNameLst>
                                          <p:attrName>style.visibility</p:attrName>
                                        </p:attrNameLst>
                                      </p:cBhvr>
                                      <p:to>
                                        <p:strVal val="visible"/>
                                      </p:to>
                                    </p:set>
                                    <p:anim calcmode="lin" valueType="num">
                                      <p:cBhvr>
                                        <p:cTn id="36" dur="500" fill="hold"/>
                                        <p:tgtEl>
                                          <p:spTgt spid="2095"/>
                                        </p:tgtEl>
                                        <p:attrNameLst>
                                          <p:attrName>ppt_w</p:attrName>
                                        </p:attrNameLst>
                                      </p:cBhvr>
                                      <p:tavLst>
                                        <p:tav tm="0">
                                          <p:val>
                                            <p:fltVal val="0"/>
                                          </p:val>
                                        </p:tav>
                                        <p:tav tm="100000">
                                          <p:val>
                                            <p:strVal val="#ppt_w"/>
                                          </p:val>
                                        </p:tav>
                                      </p:tavLst>
                                    </p:anim>
                                    <p:anim calcmode="lin" valueType="num">
                                      <p:cBhvr>
                                        <p:cTn id="37" dur="500" fill="hold"/>
                                        <p:tgtEl>
                                          <p:spTgt spid="2095"/>
                                        </p:tgtEl>
                                        <p:attrNameLst>
                                          <p:attrName>ppt_h</p:attrName>
                                        </p:attrNameLst>
                                      </p:cBhvr>
                                      <p:tavLst>
                                        <p:tav tm="0">
                                          <p:val>
                                            <p:fltVal val="0"/>
                                          </p:val>
                                        </p:tav>
                                        <p:tav tm="100000">
                                          <p:val>
                                            <p:strVal val="#ppt_h"/>
                                          </p:val>
                                        </p:tav>
                                      </p:tavLst>
                                    </p:anim>
                                    <p:animEffect transition="in" filter="fade">
                                      <p:cBhvr>
                                        <p:cTn id="38" dur="500"/>
                                        <p:tgtEl>
                                          <p:spTgt spid="2095"/>
                                        </p:tgtEl>
                                      </p:cBhvr>
                                    </p:animEffect>
                                  </p:childTnLst>
                                </p:cTn>
                              </p:par>
                            </p:childTnLst>
                          </p:cTn>
                        </p:par>
                        <p:par>
                          <p:cTn id="39" fill="hold">
                            <p:stCondLst>
                              <p:cond delay="13250"/>
                            </p:stCondLst>
                            <p:childTnLst>
                              <p:par>
                                <p:cTn id="40" presetID="53" presetClass="entr" presetSubtype="16" fill="hold" nodeType="afterEffect">
                                  <p:stCondLst>
                                    <p:cond delay="2000"/>
                                  </p:stCondLst>
                                  <p:childTnLst>
                                    <p:set>
                                      <p:cBhvr>
                                        <p:cTn id="41" dur="1" fill="hold">
                                          <p:stCondLst>
                                            <p:cond delay="0"/>
                                          </p:stCondLst>
                                        </p:cTn>
                                        <p:tgtEl>
                                          <p:spTgt spid="21">
                                            <p:txEl>
                                              <p:pRg st="3" end="3"/>
                                            </p:txEl>
                                          </p:spTgt>
                                        </p:tgtEl>
                                        <p:attrNameLst>
                                          <p:attrName>style.visibility</p:attrName>
                                        </p:attrNameLst>
                                      </p:cBhvr>
                                      <p:to>
                                        <p:strVal val="visible"/>
                                      </p:to>
                                    </p:set>
                                    <p:anim calcmode="lin" valueType="num">
                                      <p:cBhvr>
                                        <p:cTn id="42" dur="500" fill="hold"/>
                                        <p:tgtEl>
                                          <p:spTgt spid="21">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21">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21">
                                            <p:txEl>
                                              <p:pRg st="3" end="3"/>
                                            </p:txEl>
                                          </p:spTgt>
                                        </p:tgtEl>
                                      </p:cBhvr>
                                    </p:animEffect>
                                  </p:childTnLst>
                                </p:cTn>
                              </p:par>
                            </p:childTnLst>
                          </p:cTn>
                        </p:par>
                        <p:par>
                          <p:cTn id="45" fill="hold">
                            <p:stCondLst>
                              <p:cond delay="15750"/>
                            </p:stCondLst>
                            <p:childTnLst>
                              <p:par>
                                <p:cTn id="46" presetID="53" presetClass="entr" presetSubtype="16" fill="hold" nodeType="afterEffect">
                                  <p:stCondLst>
                                    <p:cond delay="4000"/>
                                  </p:stCondLst>
                                  <p:childTnLst>
                                    <p:set>
                                      <p:cBhvr>
                                        <p:cTn id="47" dur="1" fill="hold">
                                          <p:stCondLst>
                                            <p:cond delay="0"/>
                                          </p:stCondLst>
                                        </p:cTn>
                                        <p:tgtEl>
                                          <p:spTgt spid="2096"/>
                                        </p:tgtEl>
                                        <p:attrNameLst>
                                          <p:attrName>style.visibility</p:attrName>
                                        </p:attrNameLst>
                                      </p:cBhvr>
                                      <p:to>
                                        <p:strVal val="visible"/>
                                      </p:to>
                                    </p:set>
                                    <p:anim calcmode="lin" valueType="num">
                                      <p:cBhvr>
                                        <p:cTn id="48" dur="500" fill="hold"/>
                                        <p:tgtEl>
                                          <p:spTgt spid="2096"/>
                                        </p:tgtEl>
                                        <p:attrNameLst>
                                          <p:attrName>ppt_w</p:attrName>
                                        </p:attrNameLst>
                                      </p:cBhvr>
                                      <p:tavLst>
                                        <p:tav tm="0">
                                          <p:val>
                                            <p:fltVal val="0"/>
                                          </p:val>
                                        </p:tav>
                                        <p:tav tm="100000">
                                          <p:val>
                                            <p:strVal val="#ppt_w"/>
                                          </p:val>
                                        </p:tav>
                                      </p:tavLst>
                                    </p:anim>
                                    <p:anim calcmode="lin" valueType="num">
                                      <p:cBhvr>
                                        <p:cTn id="49" dur="500" fill="hold"/>
                                        <p:tgtEl>
                                          <p:spTgt spid="2096"/>
                                        </p:tgtEl>
                                        <p:attrNameLst>
                                          <p:attrName>ppt_h</p:attrName>
                                        </p:attrNameLst>
                                      </p:cBhvr>
                                      <p:tavLst>
                                        <p:tav tm="0">
                                          <p:val>
                                            <p:fltVal val="0"/>
                                          </p:val>
                                        </p:tav>
                                        <p:tav tm="100000">
                                          <p:val>
                                            <p:strVal val="#ppt_h"/>
                                          </p:val>
                                        </p:tav>
                                      </p:tavLst>
                                    </p:anim>
                                    <p:animEffect transition="in" filter="fade">
                                      <p:cBhvr>
                                        <p:cTn id="50" dur="500"/>
                                        <p:tgtEl>
                                          <p:spTgt spid="2096"/>
                                        </p:tgtEl>
                                      </p:cBhvr>
                                    </p:animEffect>
                                  </p:childTnLst>
                                </p:cTn>
                              </p:par>
                            </p:childTnLst>
                          </p:cTn>
                        </p:par>
                        <p:par>
                          <p:cTn id="51" fill="hold">
                            <p:stCondLst>
                              <p:cond delay="20250"/>
                            </p:stCondLst>
                            <p:childTnLst>
                              <p:par>
                                <p:cTn id="52" presetID="53" presetClass="entr" presetSubtype="16" fill="hold" nodeType="afterEffect">
                                  <p:stCondLst>
                                    <p:cond delay="2000"/>
                                  </p:stCondLst>
                                  <p:childTnLst>
                                    <p:set>
                                      <p:cBhvr>
                                        <p:cTn id="53" dur="1" fill="hold">
                                          <p:stCondLst>
                                            <p:cond delay="0"/>
                                          </p:stCondLst>
                                        </p:cTn>
                                        <p:tgtEl>
                                          <p:spTgt spid="21">
                                            <p:txEl>
                                              <p:pRg st="4" end="4"/>
                                            </p:txEl>
                                          </p:spTgt>
                                        </p:tgtEl>
                                        <p:attrNameLst>
                                          <p:attrName>style.visibility</p:attrName>
                                        </p:attrNameLst>
                                      </p:cBhvr>
                                      <p:to>
                                        <p:strVal val="visible"/>
                                      </p:to>
                                    </p:set>
                                    <p:anim calcmode="lin" valueType="num">
                                      <p:cBhvr>
                                        <p:cTn id="54" dur="500" fill="hold"/>
                                        <p:tgtEl>
                                          <p:spTgt spid="21">
                                            <p:txEl>
                                              <p:pRg st="4" end="4"/>
                                            </p:txEl>
                                          </p:spTgt>
                                        </p:tgtEl>
                                        <p:attrNameLst>
                                          <p:attrName>ppt_w</p:attrName>
                                        </p:attrNameLst>
                                      </p:cBhvr>
                                      <p:tavLst>
                                        <p:tav tm="0">
                                          <p:val>
                                            <p:fltVal val="0"/>
                                          </p:val>
                                        </p:tav>
                                        <p:tav tm="100000">
                                          <p:val>
                                            <p:strVal val="#ppt_w"/>
                                          </p:val>
                                        </p:tav>
                                      </p:tavLst>
                                    </p:anim>
                                    <p:anim calcmode="lin" valueType="num">
                                      <p:cBhvr>
                                        <p:cTn id="55" dur="500" fill="hold"/>
                                        <p:tgtEl>
                                          <p:spTgt spid="21">
                                            <p:txEl>
                                              <p:pRg st="4" end="4"/>
                                            </p:txEl>
                                          </p:spTgt>
                                        </p:tgtEl>
                                        <p:attrNameLst>
                                          <p:attrName>ppt_h</p:attrName>
                                        </p:attrNameLst>
                                      </p:cBhvr>
                                      <p:tavLst>
                                        <p:tav tm="0">
                                          <p:val>
                                            <p:fltVal val="0"/>
                                          </p:val>
                                        </p:tav>
                                        <p:tav tm="100000">
                                          <p:val>
                                            <p:strVal val="#ppt_h"/>
                                          </p:val>
                                        </p:tav>
                                      </p:tavLst>
                                    </p:anim>
                                    <p:animEffect transition="in" filter="fade">
                                      <p:cBhvr>
                                        <p:cTn id="56" dur="500"/>
                                        <p:tgtEl>
                                          <p:spTgt spid="21">
                                            <p:txEl>
                                              <p:pRg st="4" end="4"/>
                                            </p:txEl>
                                          </p:spTgt>
                                        </p:tgtEl>
                                      </p:cBhvr>
                                    </p:animEffect>
                                  </p:childTnLst>
                                </p:cTn>
                              </p:par>
                            </p:childTnLst>
                          </p:cTn>
                        </p:par>
                        <p:par>
                          <p:cTn id="57" fill="hold">
                            <p:stCondLst>
                              <p:cond delay="22750"/>
                            </p:stCondLst>
                            <p:childTnLst>
                              <p:par>
                                <p:cTn id="58" presetID="53" presetClass="entr" presetSubtype="16" fill="hold" nodeType="afterEffect">
                                  <p:stCondLst>
                                    <p:cond delay="4000"/>
                                  </p:stCondLst>
                                  <p:childTnLst>
                                    <p:set>
                                      <p:cBhvr>
                                        <p:cTn id="59" dur="1" fill="hold">
                                          <p:stCondLst>
                                            <p:cond delay="0"/>
                                          </p:stCondLst>
                                        </p:cTn>
                                        <p:tgtEl>
                                          <p:spTgt spid="2097"/>
                                        </p:tgtEl>
                                        <p:attrNameLst>
                                          <p:attrName>style.visibility</p:attrName>
                                        </p:attrNameLst>
                                      </p:cBhvr>
                                      <p:to>
                                        <p:strVal val="visible"/>
                                      </p:to>
                                    </p:set>
                                    <p:anim calcmode="lin" valueType="num">
                                      <p:cBhvr>
                                        <p:cTn id="60" dur="500" fill="hold"/>
                                        <p:tgtEl>
                                          <p:spTgt spid="2097"/>
                                        </p:tgtEl>
                                        <p:attrNameLst>
                                          <p:attrName>ppt_w</p:attrName>
                                        </p:attrNameLst>
                                      </p:cBhvr>
                                      <p:tavLst>
                                        <p:tav tm="0">
                                          <p:val>
                                            <p:fltVal val="0"/>
                                          </p:val>
                                        </p:tav>
                                        <p:tav tm="100000">
                                          <p:val>
                                            <p:strVal val="#ppt_w"/>
                                          </p:val>
                                        </p:tav>
                                      </p:tavLst>
                                    </p:anim>
                                    <p:anim calcmode="lin" valueType="num">
                                      <p:cBhvr>
                                        <p:cTn id="61" dur="500" fill="hold"/>
                                        <p:tgtEl>
                                          <p:spTgt spid="2097"/>
                                        </p:tgtEl>
                                        <p:attrNameLst>
                                          <p:attrName>ppt_h</p:attrName>
                                        </p:attrNameLst>
                                      </p:cBhvr>
                                      <p:tavLst>
                                        <p:tav tm="0">
                                          <p:val>
                                            <p:fltVal val="0"/>
                                          </p:val>
                                        </p:tav>
                                        <p:tav tm="100000">
                                          <p:val>
                                            <p:strVal val="#ppt_h"/>
                                          </p:val>
                                        </p:tav>
                                      </p:tavLst>
                                    </p:anim>
                                    <p:animEffect transition="in" filter="fade">
                                      <p:cBhvr>
                                        <p:cTn id="62" dur="500"/>
                                        <p:tgtEl>
                                          <p:spTgt spid="2097"/>
                                        </p:tgtEl>
                                      </p:cBhvr>
                                    </p:animEffect>
                                  </p:childTnLst>
                                </p:cTn>
                              </p:par>
                            </p:childTnLst>
                          </p:cTn>
                        </p:par>
                        <p:par>
                          <p:cTn id="63" fill="hold">
                            <p:stCondLst>
                              <p:cond delay="27250"/>
                            </p:stCondLst>
                            <p:childTnLst>
                              <p:par>
                                <p:cTn id="64" presetID="53" presetClass="entr" presetSubtype="16" fill="hold" nodeType="afterEffect">
                                  <p:stCondLst>
                                    <p:cond delay="2000"/>
                                  </p:stCondLst>
                                  <p:childTnLst>
                                    <p:set>
                                      <p:cBhvr>
                                        <p:cTn id="65" dur="1" fill="hold">
                                          <p:stCondLst>
                                            <p:cond delay="0"/>
                                          </p:stCondLst>
                                        </p:cTn>
                                        <p:tgtEl>
                                          <p:spTgt spid="21">
                                            <p:txEl>
                                              <p:pRg st="5" end="5"/>
                                            </p:txEl>
                                          </p:spTgt>
                                        </p:tgtEl>
                                        <p:attrNameLst>
                                          <p:attrName>style.visibility</p:attrName>
                                        </p:attrNameLst>
                                      </p:cBhvr>
                                      <p:to>
                                        <p:strVal val="visible"/>
                                      </p:to>
                                    </p:set>
                                    <p:anim calcmode="lin" valueType="num">
                                      <p:cBhvr>
                                        <p:cTn id="66" dur="500" fill="hold"/>
                                        <p:tgtEl>
                                          <p:spTgt spid="21">
                                            <p:txEl>
                                              <p:pRg st="5" end="5"/>
                                            </p:txEl>
                                          </p:spTgt>
                                        </p:tgtEl>
                                        <p:attrNameLst>
                                          <p:attrName>ppt_w</p:attrName>
                                        </p:attrNameLst>
                                      </p:cBhvr>
                                      <p:tavLst>
                                        <p:tav tm="0">
                                          <p:val>
                                            <p:fltVal val="0"/>
                                          </p:val>
                                        </p:tav>
                                        <p:tav tm="100000">
                                          <p:val>
                                            <p:strVal val="#ppt_w"/>
                                          </p:val>
                                        </p:tav>
                                      </p:tavLst>
                                    </p:anim>
                                    <p:anim calcmode="lin" valueType="num">
                                      <p:cBhvr>
                                        <p:cTn id="67" dur="500" fill="hold"/>
                                        <p:tgtEl>
                                          <p:spTgt spid="21">
                                            <p:txEl>
                                              <p:pRg st="5" end="5"/>
                                            </p:txEl>
                                          </p:spTgt>
                                        </p:tgtEl>
                                        <p:attrNameLst>
                                          <p:attrName>ppt_h</p:attrName>
                                        </p:attrNameLst>
                                      </p:cBhvr>
                                      <p:tavLst>
                                        <p:tav tm="0">
                                          <p:val>
                                            <p:fltVal val="0"/>
                                          </p:val>
                                        </p:tav>
                                        <p:tav tm="100000">
                                          <p:val>
                                            <p:strVal val="#ppt_h"/>
                                          </p:val>
                                        </p:tav>
                                      </p:tavLst>
                                    </p:anim>
                                    <p:animEffect transition="in" filter="fade">
                                      <p:cBhvr>
                                        <p:cTn id="68"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2733" y="0"/>
            <a:ext cx="8915400" cy="467110"/>
          </a:xfrm>
        </p:spPr>
        <p:txBody>
          <a:bodyPr>
            <a:normAutofit/>
          </a:bodyPr>
          <a:lstStyle/>
          <a:p>
            <a:r>
              <a:rPr lang="it-IT" sz="1600" b="1" dirty="0"/>
              <a:t>LA BASILCATA</a:t>
            </a:r>
          </a:p>
        </p:txBody>
      </p:sp>
      <p:pic>
        <p:nvPicPr>
          <p:cNvPr id="3074" name="Picture 2" descr="C:\Users\UTENTE\Documents\UNITRE\Giuseppina\aa 2017-2018\campionato\Campionato Naz\immagini Basilicata\13 Venosa .jpg">
            <a:hlinkClick r:id="" action="ppaction://noaction"/>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82832" y="3671236"/>
            <a:ext cx="1815412" cy="1209518"/>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75" name="Picture 3" descr="C:\Users\UTENTE\Documents\UNITRE\Giuseppina\aa 2017-2018\campionato\Campionato Naz\immagini Basilicata\14 Sasso di Castalda.jpg">
            <a:hlinkClick r:id="" action="ppaction://noaction"/>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481" y="5196995"/>
            <a:ext cx="1584820" cy="118861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76" name="Picture 4" descr="C:\Users\UTENTE\Documents\UNITRE\Giuseppina\aa 2017-2018\campionato\Campionato Naz\immagini Basilicata\15 Cascate di San Fele .jpg">
            <a:hlinkClick r:id="" action="ppaction://noaction"/>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38421" y="5186224"/>
            <a:ext cx="1785713" cy="118861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78" name="Picture 6" descr="C:\Users\UTENTE\Documents\UNITRE\Giuseppina\aa 2017-2018\campionato\Campionato Naz\immagini Basilicata\17 Pollino.jpg">
            <a:hlinkClick r:id="" action="ppaction://noaction"/>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43818" y="5211157"/>
            <a:ext cx="1582902" cy="118861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79" name="Picture 7" descr="C:\Users\UTENTE\Documents\UNITRE\Giuseppina\aa 2017-2018\campionato\Campionato Naz\immagini Basilicata\18 Maratea.jpg">
            <a:hlinkClick r:id="" action="ppaction://noaction"/>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71040" y="5187252"/>
            <a:ext cx="1627204" cy="119328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80" name="Picture 8" descr="C:\Users\UTENTE\Documents\UNITRE\Giuseppina\aa 2017-2018\campionato\Campionato Naz\immagini Basilicata\1 Matera.jpg">
            <a:hlinkClick r:id="rId7" action="ppaction://hlinksldjump"/>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72480" y="765163"/>
            <a:ext cx="1656054" cy="124204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82" name="Picture 10" descr="C:\Users\UTENTE\Documents\UNITRE\Giuseppina\aa 2017-2018\campionato\Campionato Naz\immagini Basilicata\3 Craco .jpg">
            <a:hlinkClick r:id="" action="ppaction://noaction"/>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074058" y="769879"/>
            <a:ext cx="1656053" cy="124204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83" name="Picture 11" descr="C:\Users\UTENTE\Documents\UNITRE\Giuseppina\aa 2017-2018\campionato\Campionato Naz\immagini Basilicata\4 Metaponto.jpg">
            <a:hlinkClick r:id="" action="ppaction://noaction"/>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72481" y="2301314"/>
            <a:ext cx="1621693" cy="121627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84" name="Picture 12" descr="C:\Users\UTENTE\Documents\UNITRE\Giuseppina\aa 2017-2018\campionato\Campionato Naz\immagini Basilicata\5 Borgo_San_Gaetano_experience_Tricarico.jpg">
            <a:hlinkClick r:id="" action="ppaction://noaction"/>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949529" y="741749"/>
            <a:ext cx="2642159" cy="124204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85" name="Picture 13" descr="C:\Users\UTENTE\Documents\UNITRE\Giuseppina\aa 2017-2018\campionato\Campionato Naz\immagini Basilicata\6 Aliano - i calanchi .jpg">
            <a:hlinkClick r:id="" action="ppaction://noaction"/>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999912" y="2310799"/>
            <a:ext cx="1930856" cy="120678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86" name="Picture 14" descr="C:\Users\UTENTE\Documents\UNITRE\Giuseppina\aa 2017-2018\campionato\Campionato Naz\immagini Basilicata\7 Valsinni-castello di isabella Morra.jpg">
            <a:hlinkClick r:id="" action="ppaction://noaction"/>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110411" y="2320961"/>
            <a:ext cx="1600045" cy="1200034"/>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87" name="Picture 15" descr="C:\Users\UTENTE\Documents\UNITRE\Giuseppina\aa 2017-2018\campionato\Campionato Naz\immagini Basilicata\8 Pietrapertosa.jpg">
            <a:hlinkClick r:id="" action="ppaction://noaction"/>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828304" y="2310799"/>
            <a:ext cx="1798416" cy="1200034"/>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88" name="Picture 16" descr="C:\Users\UTENTE\Documents\UNITRE\Giuseppina\aa 2017-2018\campionato\Campionato Naz\immagini Basilicata\9 Dolomiti Lucane.jpg">
            <a:hlinkClick r:id="" action="ppaction://noaction"/>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764637" y="2306057"/>
            <a:ext cx="1827051" cy="1209518"/>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89" name="Picture 17" descr="C:\Users\UTENTE\Documents\UNITRE\Giuseppina\aa 2017-2018\campionato\Campionato Naz\immagini Basilicata\10 Invaso monte Cotugno.jpg">
            <a:hlinkClick r:id="" action="ppaction://noaction"/>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72478" y="3879887"/>
            <a:ext cx="3062269" cy="96020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90" name="Picture 18" descr="C:\Users\UTENTE\Documents\UNITRE\Giuseppina\aa 2017-2018\campionato\Campionato Naz\immagini Basilicata\12 Grumentum.jpg">
            <a:hlinkClick r:id="" action="ppaction://noaction"/>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828304" y="3679035"/>
            <a:ext cx="1798416" cy="119479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92" name="Picture 20" descr="C:\Users\UTENTE\Documents\UNITRE\Giuseppina\aa 2017-2018\campionato\Campionato Naz\immagini Basilicata\16 Laghi di Monticchio.png">
            <a:hlinkClick r:id="" action="ppaction://noaction"/>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983866" y="5196995"/>
            <a:ext cx="1761962" cy="1183946"/>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94" name="Picture 22" descr="C:\Users\UTENTE\Documents\UNITRE\Giuseppina\aa 2017-2018\campionato\Campionato Naz\immagini Basilicata\11 La storia bandita.jpg">
            <a:hlinkClick r:id="" action="ppaction://noaction"/>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3538756" y="3908253"/>
            <a:ext cx="2171700" cy="94297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1" name="Titolo 2"/>
          <p:cNvSpPr txBox="1">
            <a:spLocks/>
          </p:cNvSpPr>
          <p:nvPr/>
        </p:nvSpPr>
        <p:spPr>
          <a:xfrm>
            <a:off x="272481" y="589663"/>
            <a:ext cx="1656053" cy="17484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000" b="1" dirty="0">
                <a:latin typeface="Arial" pitchFamily="34" charset="0"/>
                <a:cs typeface="Arial" pitchFamily="34" charset="0"/>
              </a:rPr>
              <a:t>MATERA (36 km), città dei Sassi, </a:t>
            </a:r>
          </a:p>
          <a:p>
            <a:r>
              <a:rPr lang="it-IT" sz="2000" b="1" dirty="0">
                <a:latin typeface="Arial" pitchFamily="34" charset="0"/>
                <a:cs typeface="Arial" pitchFamily="34" charset="0"/>
              </a:rPr>
              <a:t>patrimonio mondiale dell’umanità e </a:t>
            </a:r>
          </a:p>
          <a:p>
            <a:r>
              <a:rPr lang="it-IT" sz="2000" b="1" dirty="0">
                <a:latin typeface="Arial" pitchFamily="34" charset="0"/>
                <a:cs typeface="Arial" pitchFamily="34" charset="0"/>
              </a:rPr>
              <a:t>capitale europea della cultura nel 2019</a:t>
            </a:r>
            <a:br>
              <a:rPr lang="it-IT" sz="1600" b="1" dirty="0">
                <a:latin typeface="Arial" pitchFamily="34" charset="0"/>
                <a:cs typeface="Arial" pitchFamily="34" charset="0"/>
              </a:rPr>
            </a:br>
            <a:endParaRPr lang="it-IT" sz="1600" b="1" dirty="0">
              <a:latin typeface="Arial" pitchFamily="34" charset="0"/>
              <a:cs typeface="Arial" pitchFamily="34" charset="0"/>
            </a:endParaRPr>
          </a:p>
        </p:txBody>
      </p:sp>
      <p:sp>
        <p:nvSpPr>
          <p:cNvPr id="22" name="Titolo 1"/>
          <p:cNvSpPr txBox="1">
            <a:spLocks/>
          </p:cNvSpPr>
          <p:nvPr/>
        </p:nvSpPr>
        <p:spPr>
          <a:xfrm>
            <a:off x="2027417" y="556499"/>
            <a:ext cx="1903351" cy="2240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500" b="1" dirty="0">
                <a:latin typeface="Arial" pitchFamily="34" charset="0"/>
                <a:cs typeface="Arial" pitchFamily="34" charset="0"/>
              </a:rPr>
              <a:t>   PISTICCI (23 km) con le sue «casedde» bianche</a:t>
            </a:r>
          </a:p>
        </p:txBody>
      </p:sp>
      <p:sp>
        <p:nvSpPr>
          <p:cNvPr id="23" name="Titolo 1"/>
          <p:cNvSpPr txBox="1">
            <a:spLocks/>
          </p:cNvSpPr>
          <p:nvPr/>
        </p:nvSpPr>
        <p:spPr>
          <a:xfrm>
            <a:off x="4016532" y="579022"/>
            <a:ext cx="1742417" cy="1440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500" b="1" dirty="0">
                <a:latin typeface="Arial" pitchFamily="34" charset="0"/>
                <a:cs typeface="Arial" pitchFamily="34" charset="0"/>
              </a:rPr>
              <a:t>   CRACO (33 km), città fantasma divenuta set cinematografico</a:t>
            </a:r>
          </a:p>
        </p:txBody>
      </p:sp>
      <p:sp>
        <p:nvSpPr>
          <p:cNvPr id="3" name="Rettangolo 2"/>
          <p:cNvSpPr/>
          <p:nvPr/>
        </p:nvSpPr>
        <p:spPr>
          <a:xfrm>
            <a:off x="272478" y="2077240"/>
            <a:ext cx="1621693" cy="246221"/>
          </a:xfrm>
          <a:prstGeom prst="rect">
            <a:avLst/>
          </a:prstGeom>
        </p:spPr>
        <p:txBody>
          <a:bodyPr wrap="square">
            <a:spAutoFit/>
          </a:bodyPr>
          <a:lstStyle/>
          <a:p>
            <a:pPr algn="ctr"/>
            <a:r>
              <a:rPr lang="it-IT" sz="500" b="1" dirty="0">
                <a:latin typeface="Arial" pitchFamily="34" charset="0"/>
                <a:cs typeface="Arial" pitchFamily="34" charset="0"/>
              </a:rPr>
              <a:t>sulla costa ionica, METAPONTO (41 km), importante città della Magna Grecia</a:t>
            </a:r>
            <a:endParaRPr lang="it-IT" sz="500" dirty="0"/>
          </a:p>
        </p:txBody>
      </p:sp>
      <p:sp>
        <p:nvSpPr>
          <p:cNvPr id="4" name="Rettangolo 3"/>
          <p:cNvSpPr/>
          <p:nvPr/>
        </p:nvSpPr>
        <p:spPr>
          <a:xfrm>
            <a:off x="1955977" y="2078596"/>
            <a:ext cx="2030963" cy="246221"/>
          </a:xfrm>
          <a:prstGeom prst="rect">
            <a:avLst/>
          </a:prstGeom>
        </p:spPr>
        <p:txBody>
          <a:bodyPr wrap="square">
            <a:spAutoFit/>
          </a:bodyPr>
          <a:lstStyle/>
          <a:p>
            <a:pPr algn="ctr"/>
            <a:r>
              <a:rPr lang="it-IT" sz="500" b="1" dirty="0">
                <a:latin typeface="Arial" pitchFamily="34" charset="0"/>
                <a:cs typeface="Arial" pitchFamily="34" charset="0"/>
              </a:rPr>
              <a:t>ALIANO (52 km) ed i calanchi, luogo di confino di Carlo Levi </a:t>
            </a:r>
            <a:br>
              <a:rPr lang="it-IT" sz="500" b="1" dirty="0">
                <a:latin typeface="Arial" pitchFamily="34" charset="0"/>
                <a:cs typeface="Arial" pitchFamily="34" charset="0"/>
              </a:rPr>
            </a:br>
            <a:r>
              <a:rPr lang="it-IT" sz="500" b="1" dirty="0">
                <a:latin typeface="Arial" pitchFamily="34" charset="0"/>
                <a:cs typeface="Arial" pitchFamily="34" charset="0"/>
              </a:rPr>
              <a:t>(pittore ed autore del libro «Cristo si è fermato ad Eboli»)</a:t>
            </a:r>
            <a:endParaRPr lang="it-IT" sz="500" dirty="0"/>
          </a:p>
        </p:txBody>
      </p:sp>
      <p:sp>
        <p:nvSpPr>
          <p:cNvPr id="5" name="Rettangolo 4"/>
          <p:cNvSpPr/>
          <p:nvPr/>
        </p:nvSpPr>
        <p:spPr>
          <a:xfrm>
            <a:off x="4102060" y="2096841"/>
            <a:ext cx="1600045" cy="246221"/>
          </a:xfrm>
          <a:prstGeom prst="rect">
            <a:avLst/>
          </a:prstGeom>
        </p:spPr>
        <p:txBody>
          <a:bodyPr wrap="square">
            <a:spAutoFit/>
          </a:bodyPr>
          <a:lstStyle/>
          <a:p>
            <a:pPr algn="ctr"/>
            <a:r>
              <a:rPr lang="it-IT" sz="500" b="1" dirty="0">
                <a:latin typeface="Arial" pitchFamily="34" charset="0"/>
                <a:cs typeface="Arial" pitchFamily="34" charset="0"/>
              </a:rPr>
              <a:t>VALSINNI (55 km) col maniero di </a:t>
            </a:r>
          </a:p>
          <a:p>
            <a:pPr algn="ctr"/>
            <a:r>
              <a:rPr lang="it-IT" sz="500" b="1" dirty="0">
                <a:latin typeface="Arial" pitchFamily="34" charset="0"/>
                <a:cs typeface="Arial" pitchFamily="34" charset="0"/>
              </a:rPr>
              <a:t>Isabella Morra (poetessa del ‘500)</a:t>
            </a:r>
            <a:endParaRPr lang="it-IT" sz="500" dirty="0"/>
          </a:p>
        </p:txBody>
      </p:sp>
      <p:sp>
        <p:nvSpPr>
          <p:cNvPr id="6" name="Rettangolo 5"/>
          <p:cNvSpPr/>
          <p:nvPr/>
        </p:nvSpPr>
        <p:spPr>
          <a:xfrm>
            <a:off x="5735443" y="2094220"/>
            <a:ext cx="1953343" cy="246221"/>
          </a:xfrm>
          <a:prstGeom prst="rect">
            <a:avLst/>
          </a:prstGeom>
        </p:spPr>
        <p:txBody>
          <a:bodyPr wrap="square">
            <a:spAutoFit/>
          </a:bodyPr>
          <a:lstStyle/>
          <a:p>
            <a:pPr algn="ctr"/>
            <a:r>
              <a:rPr lang="it-IT" sz="500" b="1" dirty="0">
                <a:latin typeface="Arial" pitchFamily="34" charset="0"/>
                <a:cs typeface="Arial" pitchFamily="34" charset="0"/>
              </a:rPr>
              <a:t>PIETRAPERTOSA (61 km), quasi incastonata nella roccia   delle …</a:t>
            </a:r>
            <a:endParaRPr lang="it-IT" sz="500" dirty="0"/>
          </a:p>
        </p:txBody>
      </p:sp>
      <p:sp>
        <p:nvSpPr>
          <p:cNvPr id="7" name="Rettangolo 6"/>
          <p:cNvSpPr/>
          <p:nvPr/>
        </p:nvSpPr>
        <p:spPr>
          <a:xfrm>
            <a:off x="7757782" y="2087409"/>
            <a:ext cx="1828428" cy="246221"/>
          </a:xfrm>
          <a:prstGeom prst="rect">
            <a:avLst/>
          </a:prstGeom>
        </p:spPr>
        <p:txBody>
          <a:bodyPr wrap="square">
            <a:spAutoFit/>
          </a:bodyPr>
          <a:lstStyle/>
          <a:p>
            <a:pPr algn="ctr"/>
            <a:r>
              <a:rPr lang="it-IT" sz="500" b="1" dirty="0">
                <a:latin typeface="Arial" pitchFamily="34" charset="0"/>
                <a:cs typeface="Arial" pitchFamily="34" charset="0"/>
              </a:rPr>
              <a:t> … DOLOMITI LUCANE (65 km) dove è possibile provare l’ebrezza del “VOLO dell’ANGELO” </a:t>
            </a:r>
            <a:endParaRPr lang="it-IT" sz="500" dirty="0"/>
          </a:p>
        </p:txBody>
      </p:sp>
      <p:sp>
        <p:nvSpPr>
          <p:cNvPr id="29" name="Titolo 2"/>
          <p:cNvSpPr txBox="1">
            <a:spLocks/>
          </p:cNvSpPr>
          <p:nvPr/>
        </p:nvSpPr>
        <p:spPr>
          <a:xfrm>
            <a:off x="284138" y="3732282"/>
            <a:ext cx="3062269" cy="15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500" b="1" dirty="0">
                <a:latin typeface="Arial" pitchFamily="34" charset="0"/>
                <a:cs typeface="Arial" pitchFamily="34" charset="0"/>
              </a:rPr>
              <a:t> INVASO DI MONTE COTUGNO (66 km), diga in terra battuta più grande d'Europa</a:t>
            </a:r>
          </a:p>
        </p:txBody>
      </p:sp>
      <p:sp>
        <p:nvSpPr>
          <p:cNvPr id="8" name="Rettangolo 7"/>
          <p:cNvSpPr/>
          <p:nvPr/>
        </p:nvSpPr>
        <p:spPr>
          <a:xfrm>
            <a:off x="3534540" y="3605633"/>
            <a:ext cx="2184762" cy="323165"/>
          </a:xfrm>
          <a:prstGeom prst="rect">
            <a:avLst/>
          </a:prstGeom>
        </p:spPr>
        <p:txBody>
          <a:bodyPr wrap="square">
            <a:spAutoFit/>
          </a:bodyPr>
          <a:lstStyle/>
          <a:p>
            <a:pPr algn="ctr"/>
            <a:r>
              <a:rPr lang="it-IT" sz="500" b="1" dirty="0">
                <a:latin typeface="Arial" pitchFamily="34" charset="0"/>
                <a:cs typeface="Arial" pitchFamily="34" charset="0"/>
              </a:rPr>
              <a:t>PARCO DELLA GRANCIA (68 km), primo parco storico rurale d'Italia dove è possibile assistere a vari spettacoli, primi fra tutti, “La storia bandita” e lo “Spettacolo di falconeria”</a:t>
            </a:r>
            <a:endParaRPr lang="it-IT" sz="500" dirty="0"/>
          </a:p>
        </p:txBody>
      </p:sp>
      <p:sp>
        <p:nvSpPr>
          <p:cNvPr id="9" name="Rettangolo 8"/>
          <p:cNvSpPr/>
          <p:nvPr/>
        </p:nvSpPr>
        <p:spPr>
          <a:xfrm>
            <a:off x="5816474" y="3517148"/>
            <a:ext cx="1800229" cy="169277"/>
          </a:xfrm>
          <a:prstGeom prst="rect">
            <a:avLst/>
          </a:prstGeom>
        </p:spPr>
        <p:txBody>
          <a:bodyPr wrap="square">
            <a:spAutoFit/>
          </a:bodyPr>
          <a:lstStyle/>
          <a:p>
            <a:pPr algn="ctr"/>
            <a:r>
              <a:rPr lang="it-IT" sz="500" b="1" dirty="0">
                <a:solidFill>
                  <a:schemeClr val="bg1"/>
                </a:solidFill>
                <a:latin typeface="Arial" pitchFamily="34" charset="0"/>
                <a:cs typeface="Arial" pitchFamily="34" charset="0"/>
              </a:rPr>
              <a:t> </a:t>
            </a:r>
            <a:r>
              <a:rPr lang="it-IT" sz="500" b="1" dirty="0">
                <a:latin typeface="Arial" pitchFamily="34" charset="0"/>
                <a:cs typeface="Arial" pitchFamily="34" charset="0"/>
              </a:rPr>
              <a:t>GRUMENTO (96 km) con i suoi scavi archeologici </a:t>
            </a:r>
            <a:endParaRPr lang="it-IT" sz="500" dirty="0"/>
          </a:p>
        </p:txBody>
      </p:sp>
      <p:sp>
        <p:nvSpPr>
          <p:cNvPr id="10" name="Rettangolo 9"/>
          <p:cNvSpPr/>
          <p:nvPr/>
        </p:nvSpPr>
        <p:spPr>
          <a:xfrm>
            <a:off x="7781455" y="3520995"/>
            <a:ext cx="1815412" cy="169277"/>
          </a:xfrm>
          <a:prstGeom prst="rect">
            <a:avLst/>
          </a:prstGeom>
        </p:spPr>
        <p:txBody>
          <a:bodyPr wrap="square">
            <a:spAutoFit/>
          </a:bodyPr>
          <a:lstStyle/>
          <a:p>
            <a:pPr algn="ctr"/>
            <a:r>
              <a:rPr lang="it-IT" sz="500" b="1" dirty="0">
                <a:latin typeface="Arial" pitchFamily="34" charset="0"/>
                <a:cs typeface="Arial" pitchFamily="34" charset="0"/>
              </a:rPr>
              <a:t>VENOSA (108 km), la città di Orazio </a:t>
            </a:r>
            <a:endParaRPr lang="it-IT" sz="500" dirty="0"/>
          </a:p>
        </p:txBody>
      </p:sp>
      <p:sp>
        <p:nvSpPr>
          <p:cNvPr id="11" name="Rettangolo 10"/>
          <p:cNvSpPr/>
          <p:nvPr/>
        </p:nvSpPr>
        <p:spPr>
          <a:xfrm>
            <a:off x="138901" y="4849838"/>
            <a:ext cx="1899521" cy="369332"/>
          </a:xfrm>
          <a:prstGeom prst="rect">
            <a:avLst/>
          </a:prstGeom>
        </p:spPr>
        <p:txBody>
          <a:bodyPr wrap="square">
            <a:spAutoFit/>
          </a:bodyPr>
          <a:lstStyle/>
          <a:p>
            <a:pPr algn="ctr"/>
            <a:r>
              <a:rPr lang="it-IT" sz="500" b="1" dirty="0">
                <a:latin typeface="Arial" pitchFamily="34" charset="0"/>
                <a:cs typeface="Arial" pitchFamily="34" charset="0"/>
              </a:rPr>
              <a:t>SASSO DI CASTALDA (110 km) con i suoi  ponti tibetani – PONTE  ALLA LUNA </a:t>
            </a:r>
            <a:r>
              <a:rPr lang="it-IT" sz="400" b="1" dirty="0">
                <a:latin typeface="Arial" pitchFamily="34" charset="0"/>
                <a:cs typeface="Arial" pitchFamily="34" charset="0"/>
              </a:rPr>
              <a:t>(omaggio a Rocco Petrone, l'ingegnere della Nasa di origini sassesi, responsabile della missione Apollo 11 che portò il primo uomo sulla luna) </a:t>
            </a:r>
            <a:endParaRPr lang="it-IT" sz="400" dirty="0"/>
          </a:p>
        </p:txBody>
      </p:sp>
      <p:sp>
        <p:nvSpPr>
          <p:cNvPr id="12" name="Rettangolo 11"/>
          <p:cNvSpPr/>
          <p:nvPr/>
        </p:nvSpPr>
        <p:spPr>
          <a:xfrm>
            <a:off x="3964478" y="4891919"/>
            <a:ext cx="1761962" cy="323165"/>
          </a:xfrm>
          <a:prstGeom prst="rect">
            <a:avLst/>
          </a:prstGeom>
        </p:spPr>
        <p:txBody>
          <a:bodyPr wrap="square">
            <a:spAutoFit/>
          </a:bodyPr>
          <a:lstStyle/>
          <a:p>
            <a:pPr algn="ctr"/>
            <a:r>
              <a:rPr lang="it-IT" sz="500" b="1" dirty="0">
                <a:latin typeface="Arial" pitchFamily="34" charset="0"/>
                <a:cs typeface="Arial" pitchFamily="34" charset="0"/>
              </a:rPr>
              <a:t>LAGHI DI MONTICCHIO (124 km), habitat naturale di una rarissima farfalla, e specchio (il lago piccolo) nel quale si riflette l’ABBAZIA di SAN MICHELE </a:t>
            </a:r>
            <a:endParaRPr lang="it-IT" sz="500" dirty="0"/>
          </a:p>
        </p:txBody>
      </p:sp>
      <p:sp>
        <p:nvSpPr>
          <p:cNvPr id="13" name="Rettangolo 12"/>
          <p:cNvSpPr/>
          <p:nvPr/>
        </p:nvSpPr>
        <p:spPr>
          <a:xfrm>
            <a:off x="5954604" y="4968863"/>
            <a:ext cx="1815212" cy="246221"/>
          </a:xfrm>
          <a:prstGeom prst="rect">
            <a:avLst/>
          </a:prstGeom>
        </p:spPr>
        <p:txBody>
          <a:bodyPr wrap="square">
            <a:spAutoFit/>
          </a:bodyPr>
          <a:lstStyle/>
          <a:p>
            <a:pPr algn="ctr"/>
            <a:r>
              <a:rPr lang="it-IT" sz="500" b="1" dirty="0">
                <a:latin typeface="Arial" pitchFamily="34" charset="0"/>
                <a:cs typeface="Arial" pitchFamily="34" charset="0"/>
              </a:rPr>
              <a:t> PARCO NAZIONALE DEL POLLINO (136 km), unico ambiente, in Italia, in cui vive il Pino Loricato</a:t>
            </a:r>
            <a:endParaRPr lang="it-IT" sz="500" dirty="0"/>
          </a:p>
        </p:txBody>
      </p:sp>
      <p:sp>
        <p:nvSpPr>
          <p:cNvPr id="14" name="Rettangolo 13"/>
          <p:cNvSpPr/>
          <p:nvPr/>
        </p:nvSpPr>
        <p:spPr>
          <a:xfrm>
            <a:off x="7951598" y="5032036"/>
            <a:ext cx="1634611" cy="169277"/>
          </a:xfrm>
          <a:prstGeom prst="rect">
            <a:avLst/>
          </a:prstGeom>
        </p:spPr>
        <p:txBody>
          <a:bodyPr wrap="square">
            <a:spAutoFit/>
          </a:bodyPr>
          <a:lstStyle/>
          <a:p>
            <a:pPr algn="ctr"/>
            <a:r>
              <a:rPr lang="it-IT" sz="500" b="1" dirty="0">
                <a:latin typeface="Arial" pitchFamily="34" charset="0"/>
                <a:cs typeface="Arial" pitchFamily="34" charset="0"/>
              </a:rPr>
              <a:t>sulla costa tirrenica,   MARATEA (143 km)</a:t>
            </a:r>
            <a:endParaRPr lang="it-IT" sz="500" dirty="0"/>
          </a:p>
        </p:txBody>
      </p:sp>
      <p:sp>
        <p:nvSpPr>
          <p:cNvPr id="37" name="Freccia a destra 36">
            <a:hlinkClick r:id="rId20" action="ppaction://hlinksldjump"/>
          </p:cNvPr>
          <p:cNvSpPr/>
          <p:nvPr/>
        </p:nvSpPr>
        <p:spPr>
          <a:xfrm>
            <a:off x="9067494" y="6479628"/>
            <a:ext cx="473684"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p:cNvSpPr/>
          <p:nvPr/>
        </p:nvSpPr>
        <p:spPr>
          <a:xfrm>
            <a:off x="2062172" y="5032701"/>
            <a:ext cx="1761962" cy="169277"/>
          </a:xfrm>
          <a:prstGeom prst="rect">
            <a:avLst/>
          </a:prstGeom>
        </p:spPr>
        <p:txBody>
          <a:bodyPr wrap="square">
            <a:spAutoFit/>
          </a:bodyPr>
          <a:lstStyle/>
          <a:p>
            <a:pPr algn="ctr"/>
            <a:r>
              <a:rPr lang="it-IT" sz="500" b="1" dirty="0">
                <a:latin typeface="Arial" pitchFamily="34" charset="0"/>
                <a:cs typeface="Arial" pitchFamily="34" charset="0"/>
              </a:rPr>
              <a:t>SAN FELE (123 km) e le sue numerose cascate</a:t>
            </a:r>
            <a:endParaRPr lang="it-IT" sz="500" dirty="0"/>
          </a:p>
        </p:txBody>
      </p:sp>
      <p:sp>
        <p:nvSpPr>
          <p:cNvPr id="39" name="Titolo 1"/>
          <p:cNvSpPr txBox="1">
            <a:spLocks/>
          </p:cNvSpPr>
          <p:nvPr/>
        </p:nvSpPr>
        <p:spPr>
          <a:xfrm>
            <a:off x="7325077" y="589663"/>
            <a:ext cx="1742417" cy="1440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500" b="1" dirty="0">
                <a:latin typeface="Arial" pitchFamily="34" charset="0"/>
                <a:cs typeface="Arial" pitchFamily="34" charset="0"/>
              </a:rPr>
              <a:t>TRICARICO (45 km), città arabo-normanna</a:t>
            </a:r>
          </a:p>
        </p:txBody>
      </p:sp>
      <p:pic>
        <p:nvPicPr>
          <p:cNvPr id="1028" name="Picture 4" descr="Visualizza immagine di origine">
            <a:extLst>
              <a:ext uri="{FF2B5EF4-FFF2-40B4-BE49-F238E27FC236}">
                <a16:creationId xmlns:a16="http://schemas.microsoft.com/office/drawing/2014/main" id="{01092C87-1700-4FBD-A4A6-8C63A1F04250}"/>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2049778" y="762274"/>
            <a:ext cx="1865970" cy="124398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566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8543" y="2339882"/>
            <a:ext cx="4368485" cy="441046"/>
          </a:xfrm>
        </p:spPr>
        <p:txBody>
          <a:bodyPr>
            <a:normAutofit/>
          </a:bodyPr>
          <a:lstStyle/>
          <a:p>
            <a:pPr algn="l"/>
            <a:r>
              <a:rPr lang="it-IT" sz="1600" b="1" dirty="0">
                <a:latin typeface="Arial" pitchFamily="34" charset="0"/>
                <a:cs typeface="Arial" pitchFamily="34" charset="0"/>
              </a:rPr>
              <a:t>LINK UTILI</a:t>
            </a:r>
          </a:p>
        </p:txBody>
      </p:sp>
      <p:sp>
        <p:nvSpPr>
          <p:cNvPr id="3" name="Rettangolo 2"/>
          <p:cNvSpPr/>
          <p:nvPr/>
        </p:nvSpPr>
        <p:spPr>
          <a:xfrm>
            <a:off x="818541" y="2780928"/>
            <a:ext cx="8892988" cy="2831544"/>
          </a:xfrm>
          <a:prstGeom prst="rect">
            <a:avLst/>
          </a:prstGeom>
        </p:spPr>
        <p:txBody>
          <a:bodyPr wrap="square">
            <a:spAutoFit/>
          </a:bodyPr>
          <a:lstStyle/>
          <a:p>
            <a:r>
              <a:rPr lang="en-US" dirty="0">
                <a:latin typeface="Arial" pitchFamily="34" charset="0"/>
                <a:cs typeface="Arial" pitchFamily="34" charset="0"/>
                <a:hlinkClick r:id="rId2"/>
              </a:rPr>
              <a:t>http://www.comune.ferrandina.mt.it/</a:t>
            </a:r>
            <a:r>
              <a:rPr lang="it-IT" dirty="0">
                <a:latin typeface="Arial" pitchFamily="34" charset="0"/>
                <a:cs typeface="Arial" pitchFamily="34" charset="0"/>
              </a:rPr>
              <a:t> </a:t>
            </a:r>
          </a:p>
          <a:p>
            <a:r>
              <a:rPr lang="en-US" dirty="0">
                <a:latin typeface="Arial" pitchFamily="34" charset="0"/>
                <a:cs typeface="Arial" pitchFamily="34" charset="0"/>
                <a:hlinkClick r:id="rId3"/>
              </a:rPr>
              <a:t>http://www.basilicataturistica.it/territori/ferrandina/?lang=it</a:t>
            </a:r>
            <a:endParaRPr lang="it-IT" dirty="0">
              <a:latin typeface="Arial" pitchFamily="34" charset="0"/>
              <a:cs typeface="Arial" pitchFamily="34" charset="0"/>
            </a:endParaRPr>
          </a:p>
          <a:p>
            <a:r>
              <a:rPr lang="en-US" dirty="0">
                <a:latin typeface="Arial" pitchFamily="34" charset="0"/>
                <a:cs typeface="Arial" pitchFamily="34" charset="0"/>
                <a:hlinkClick r:id="rId4"/>
              </a:rPr>
              <a:t>http://www.aptbasilicata.it/Ferrandina.633+M59b67670c20.0.html</a:t>
            </a:r>
            <a:endParaRPr lang="en-US" dirty="0">
              <a:latin typeface="Arial" pitchFamily="34" charset="0"/>
              <a:cs typeface="Arial" pitchFamily="34" charset="0"/>
            </a:endParaRPr>
          </a:p>
          <a:p>
            <a:endParaRPr lang="it-IT" sz="800" dirty="0">
              <a:latin typeface="Arial" pitchFamily="34" charset="0"/>
              <a:cs typeface="Arial" pitchFamily="34" charset="0"/>
            </a:endParaRPr>
          </a:p>
          <a:p>
            <a:r>
              <a:rPr lang="en-US" dirty="0">
                <a:latin typeface="Arial" pitchFamily="34" charset="0"/>
                <a:cs typeface="Arial" pitchFamily="34" charset="0"/>
                <a:hlinkClick r:id="rId5"/>
              </a:rPr>
              <a:t>http://www.inviaggioinbasilicata.it/</a:t>
            </a:r>
            <a:endParaRPr lang="en-US" dirty="0">
              <a:latin typeface="Arial" pitchFamily="34" charset="0"/>
              <a:cs typeface="Arial" pitchFamily="34" charset="0"/>
            </a:endParaRPr>
          </a:p>
          <a:p>
            <a:endParaRPr lang="it-IT" sz="800" dirty="0">
              <a:latin typeface="Arial" pitchFamily="34" charset="0"/>
              <a:cs typeface="Arial" pitchFamily="34" charset="0"/>
            </a:endParaRPr>
          </a:p>
          <a:p>
            <a:r>
              <a:rPr lang="en-US" dirty="0">
                <a:latin typeface="Arial" pitchFamily="34" charset="0"/>
                <a:cs typeface="Arial" pitchFamily="34" charset="0"/>
                <a:hlinkClick r:id="rId6"/>
              </a:rPr>
              <a:t>http://www.basilicatanet.com/ita/web/index.asp?nav=turismo</a:t>
            </a:r>
            <a:endParaRPr lang="it-IT" dirty="0">
              <a:latin typeface="Arial" pitchFamily="34" charset="0"/>
              <a:cs typeface="Arial" pitchFamily="34" charset="0"/>
            </a:endParaRPr>
          </a:p>
          <a:p>
            <a:r>
              <a:rPr lang="en-US" dirty="0">
                <a:latin typeface="Arial" pitchFamily="34" charset="0"/>
                <a:cs typeface="Arial" pitchFamily="34" charset="0"/>
                <a:hlinkClick r:id="rId7"/>
              </a:rPr>
              <a:t>http://www.basilicatatour.com/itinerari.html</a:t>
            </a:r>
            <a:endParaRPr lang="it-IT" dirty="0">
              <a:latin typeface="Arial" pitchFamily="34" charset="0"/>
              <a:cs typeface="Arial" pitchFamily="34" charset="0"/>
            </a:endParaRPr>
          </a:p>
          <a:p>
            <a:r>
              <a:rPr lang="en-US" dirty="0">
                <a:latin typeface="Arial" pitchFamily="34" charset="0"/>
                <a:cs typeface="Arial" pitchFamily="34" charset="0"/>
                <a:hlinkClick r:id="rId8"/>
              </a:rPr>
              <a:t>http://www.basilicatadavedere.com/it/</a:t>
            </a:r>
            <a:endParaRPr lang="en-US" dirty="0">
              <a:latin typeface="Arial" pitchFamily="34" charset="0"/>
              <a:cs typeface="Arial" pitchFamily="34" charset="0"/>
            </a:endParaRPr>
          </a:p>
          <a:p>
            <a:endParaRPr lang="en-US" dirty="0">
              <a:latin typeface="Arial" pitchFamily="34" charset="0"/>
              <a:cs typeface="Arial" pitchFamily="34" charset="0"/>
            </a:endParaRPr>
          </a:p>
          <a:p>
            <a:endParaRPr lang="it-IT" dirty="0">
              <a:latin typeface="Arial" pitchFamily="34" charset="0"/>
              <a:cs typeface="Arial" pitchFamily="34" charset="0"/>
            </a:endParaRPr>
          </a:p>
        </p:txBody>
      </p:sp>
      <p:sp>
        <p:nvSpPr>
          <p:cNvPr id="6" name="Rettangolo 5"/>
          <p:cNvSpPr/>
          <p:nvPr/>
        </p:nvSpPr>
        <p:spPr>
          <a:xfrm>
            <a:off x="2570753" y="736958"/>
            <a:ext cx="4807791" cy="523220"/>
          </a:xfrm>
          <a:prstGeom prst="rect">
            <a:avLst/>
          </a:prstGeom>
        </p:spPr>
        <p:txBody>
          <a:bodyPr wrap="none">
            <a:spAutoFit/>
          </a:bodyPr>
          <a:lstStyle/>
          <a:p>
            <a:r>
              <a:rPr lang="it-IT" sz="2800" b="1" dirty="0">
                <a:latin typeface="Arial" pitchFamily="34" charset="0"/>
                <a:cs typeface="Arial" pitchFamily="34" charset="0"/>
              </a:rPr>
              <a:t>E TANTO ALTRO ANCORA!</a:t>
            </a:r>
          </a:p>
        </p:txBody>
      </p:sp>
      <p:sp>
        <p:nvSpPr>
          <p:cNvPr id="5" name="Freccia a destra 4">
            <a:hlinkClick r:id="rId9" action="ppaction://hlinksldjump"/>
          </p:cNvPr>
          <p:cNvSpPr/>
          <p:nvPr/>
        </p:nvSpPr>
        <p:spPr>
          <a:xfrm flipH="1">
            <a:off x="9157025" y="6479628"/>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81605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ttangolo 28"/>
          <p:cNvSpPr/>
          <p:nvPr/>
        </p:nvSpPr>
        <p:spPr>
          <a:xfrm>
            <a:off x="79009" y="1900793"/>
            <a:ext cx="9698532" cy="2154436"/>
          </a:xfrm>
          <a:prstGeom prst="rect">
            <a:avLst/>
          </a:prstGeom>
        </p:spPr>
        <p:txBody>
          <a:bodyPr wrap="square">
            <a:spAutoFit/>
          </a:bodyPr>
          <a:lstStyle/>
          <a:p>
            <a:pPr algn="just"/>
            <a:r>
              <a:rPr lang="it-IT" sz="1400" b="1" dirty="0"/>
              <a:t>COME RAGGIUNGERCI</a:t>
            </a:r>
          </a:p>
          <a:p>
            <a:pPr algn="just"/>
            <a:r>
              <a:rPr lang="it-IT" sz="1200" b="1" dirty="0"/>
              <a:t>IN AUTOMOBILE  - Versante tirrenico:  Dall’Autostrada A3 Salerno/Reggio Calabria </a:t>
            </a:r>
            <a:r>
              <a:rPr lang="it-IT" sz="1200" dirty="0"/>
              <a:t>uscire allo svincolo Sicignano/raccordo autostradale</a:t>
            </a:r>
          </a:p>
          <a:p>
            <a:pPr lvl="3" algn="just"/>
            <a:r>
              <a:rPr lang="it-IT" sz="1200" dirty="0"/>
              <a:t>SS 407 </a:t>
            </a:r>
            <a:r>
              <a:rPr lang="it-IT" sz="1200" dirty="0" err="1"/>
              <a:t>Basentana</a:t>
            </a:r>
            <a:r>
              <a:rPr lang="it-IT" sz="1200" dirty="0"/>
              <a:t>; percorrere 51 Km e raggiungere Potenza; proseguire per altri circa 75 km fino allo svincolo per Ferrandina.</a:t>
            </a:r>
          </a:p>
          <a:p>
            <a:pPr lvl="3" algn="just"/>
            <a:r>
              <a:rPr lang="it-IT" sz="1200" b="1" dirty="0"/>
              <a:t>Versante adriatico: Dall’Autostrada A14 Bologna/Taranto</a:t>
            </a:r>
            <a:r>
              <a:rPr lang="it-IT" sz="1200" dirty="0"/>
              <a:t> uscire allo svincolo per Bari; percorrere la SS 96 in direzione Altamura per 45 km e la SS 99 in direzione Matera per 15 Km; proseguire per Ferrandina.</a:t>
            </a:r>
          </a:p>
          <a:p>
            <a:pPr algn="just"/>
            <a:r>
              <a:rPr lang="it-IT" sz="1200" b="1" dirty="0"/>
              <a:t>IN TRENO            -  </a:t>
            </a:r>
            <a:r>
              <a:rPr lang="it-IT" sz="1200" b="1" dirty="0">
                <a:hlinkClick r:id="rId3"/>
              </a:rPr>
              <a:t>Ferrovie   dello  Stato</a:t>
            </a:r>
            <a:r>
              <a:rPr lang="it-IT" sz="1200" b="1" dirty="0"/>
              <a:t>:   Linea   Taranto  /  Potenza  /  Salerno  /  Roma   </a:t>
            </a:r>
            <a:r>
              <a:rPr lang="it-IT" sz="1200" dirty="0"/>
              <a:t>con   fermata   a   Ferrandina  </a:t>
            </a:r>
            <a:r>
              <a:rPr lang="it-IT" sz="1200" b="1" dirty="0"/>
              <a:t> </a:t>
            </a:r>
            <a:r>
              <a:rPr lang="it-IT" sz="1200" dirty="0"/>
              <a:t>(Stazione   di   </a:t>
            </a:r>
          </a:p>
          <a:p>
            <a:pPr lvl="3" algn="just"/>
            <a:r>
              <a:rPr lang="it-IT" sz="1200" dirty="0"/>
              <a:t>Ferrandina/Pomarico/Miglionico).</a:t>
            </a:r>
          </a:p>
          <a:p>
            <a:pPr algn="just"/>
            <a:r>
              <a:rPr lang="it-IT" sz="1200" b="1" dirty="0"/>
              <a:t>IN AEREO            -  </a:t>
            </a:r>
            <a:r>
              <a:rPr lang="it-IT" sz="1200" b="1" dirty="0">
                <a:hlinkClick r:id="rId4"/>
              </a:rPr>
              <a:t>Aeroporto  Internazionale  di Bari  “Karol  Wojtyla”  </a:t>
            </a:r>
            <a:r>
              <a:rPr lang="it-IT" sz="1200" dirty="0"/>
              <a:t>(L’aeroporto di Bari è collegato a Matera con un servizio pubblico</a:t>
            </a:r>
          </a:p>
          <a:p>
            <a:pPr lvl="3" algn="just"/>
            <a:r>
              <a:rPr lang="it-IT" sz="1200" dirty="0"/>
              <a:t>di trasporto terrestre in funzione tutto l’anno).</a:t>
            </a:r>
          </a:p>
          <a:p>
            <a:pPr algn="just"/>
            <a:r>
              <a:rPr lang="it-IT" sz="1200" b="1" dirty="0"/>
              <a:t>IN AUTOBUS       -  Concessionari linee Regionali – Matera e provincia</a:t>
            </a:r>
            <a:endParaRPr lang="it-IT" sz="1200" dirty="0"/>
          </a:p>
          <a:p>
            <a:pPr algn="ctr"/>
            <a:r>
              <a:rPr lang="it-IT" sz="1200" dirty="0">
                <a:hlinkClick r:id="rId5"/>
              </a:rPr>
              <a:t>(Linee che attraversano Ferrandina)</a:t>
            </a:r>
            <a:endParaRPr lang="it-IT" sz="1200" dirty="0"/>
          </a:p>
        </p:txBody>
      </p:sp>
      <p:sp>
        <p:nvSpPr>
          <p:cNvPr id="2" name="Rectangle 2"/>
          <p:cNvSpPr>
            <a:spLocks noChangeArrowheads="1"/>
          </p:cNvSpPr>
          <p:nvPr/>
        </p:nvSpPr>
        <p:spPr bwMode="auto">
          <a:xfrm>
            <a:off x="7" y="-153889"/>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sz="1400" dirty="0"/>
          </a:p>
        </p:txBody>
      </p:sp>
      <p:sp>
        <p:nvSpPr>
          <p:cNvPr id="14" name="Freccia a destra 13">
            <a:hlinkClick r:id="rId6" action="ppaction://hlinksldjump"/>
          </p:cNvPr>
          <p:cNvSpPr/>
          <p:nvPr/>
        </p:nvSpPr>
        <p:spPr>
          <a:xfrm flipH="1">
            <a:off x="9157025" y="6479628"/>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Segnaposto contenuto 8"/>
          <p:cNvSpPr>
            <a:spLocks noGrp="1"/>
          </p:cNvSpPr>
          <p:nvPr>
            <p:ph sz="half" idx="1"/>
          </p:nvPr>
        </p:nvSpPr>
        <p:spPr>
          <a:xfrm>
            <a:off x="162806" y="172140"/>
            <a:ext cx="9614736" cy="1744692"/>
          </a:xfrm>
        </p:spPr>
        <p:txBody>
          <a:bodyPr>
            <a:normAutofit fontScale="92500" lnSpcReduction="20000"/>
          </a:bodyPr>
          <a:lstStyle/>
          <a:p>
            <a:pPr marL="0" indent="0" algn="ctr">
              <a:buNone/>
            </a:pPr>
            <a:r>
              <a:rPr lang="it-IT" sz="1900" b="1" dirty="0"/>
              <a:t>2° Campionato Nazionale di Matematica Ricreativa</a:t>
            </a:r>
          </a:p>
          <a:p>
            <a:pPr marL="0" indent="0" algn="ctr">
              <a:buNone/>
            </a:pPr>
            <a:endParaRPr lang="it-IT" sz="1000" dirty="0"/>
          </a:p>
          <a:p>
            <a:pPr marL="0" indent="0" algn="ctr">
              <a:buNone/>
            </a:pPr>
            <a:r>
              <a:rPr lang="it-IT" sz="2600" b="1" dirty="0"/>
              <a:t>L’UNITRE GIOCA CON LA MATEMATICA</a:t>
            </a:r>
          </a:p>
          <a:p>
            <a:pPr marL="0" indent="0" algn="ctr">
              <a:buNone/>
            </a:pPr>
            <a:endParaRPr lang="it-IT" sz="1200" dirty="0"/>
          </a:p>
          <a:p>
            <a:pPr marL="0" indent="0" algn="ctr">
              <a:buNone/>
            </a:pPr>
            <a:endParaRPr lang="it-IT" sz="600" dirty="0"/>
          </a:p>
          <a:p>
            <a:pPr marL="0" indent="0" algn="ctr">
              <a:buNone/>
            </a:pPr>
            <a:r>
              <a:rPr lang="it-IT" sz="1200" dirty="0"/>
              <a:t>Anno Accademico 2019/2020</a:t>
            </a:r>
          </a:p>
          <a:p>
            <a:pPr marL="0" indent="0" algn="ctr">
              <a:buNone/>
            </a:pPr>
            <a:r>
              <a:rPr lang="it-IT" sz="1400" b="1" dirty="0"/>
              <a:t> </a:t>
            </a:r>
            <a:endParaRPr lang="it-IT" sz="1400" dirty="0"/>
          </a:p>
          <a:p>
            <a:pPr marL="0" indent="0" algn="ctr">
              <a:buNone/>
            </a:pPr>
            <a:r>
              <a:rPr lang="it-IT" sz="1900" b="1" u="sng" dirty="0"/>
              <a:t>VENIRE A FERRANDINA</a:t>
            </a:r>
          </a:p>
        </p:txBody>
      </p:sp>
      <p:sp>
        <p:nvSpPr>
          <p:cNvPr id="26" name="Rectangle 2"/>
          <p:cNvSpPr>
            <a:spLocks noChangeArrowheads="1"/>
          </p:cNvSpPr>
          <p:nvPr/>
        </p:nvSpPr>
        <p:spPr bwMode="auto">
          <a:xfrm>
            <a:off x="7"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27" name="Rectangle 4"/>
          <p:cNvSpPr>
            <a:spLocks noChangeArrowheads="1"/>
          </p:cNvSpPr>
          <p:nvPr/>
        </p:nvSpPr>
        <p:spPr bwMode="auto">
          <a:xfrm>
            <a:off x="4953000" y="43934"/>
            <a:ext cx="495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dirty="0"/>
          </a:p>
        </p:txBody>
      </p:sp>
      <p:sp>
        <p:nvSpPr>
          <p:cNvPr id="4" name="Rettangolo 3"/>
          <p:cNvSpPr/>
          <p:nvPr/>
        </p:nvSpPr>
        <p:spPr>
          <a:xfrm>
            <a:off x="92372" y="4259733"/>
            <a:ext cx="4852747" cy="2462213"/>
          </a:xfrm>
          <a:prstGeom prst="rect">
            <a:avLst/>
          </a:prstGeom>
        </p:spPr>
        <p:txBody>
          <a:bodyPr wrap="square">
            <a:spAutoFit/>
          </a:bodyPr>
          <a:lstStyle/>
          <a:p>
            <a:pPr algn="just"/>
            <a:r>
              <a:rPr lang="it-IT" sz="1200" b="1" dirty="0"/>
              <a:t>Autolinee Gaetano </a:t>
            </a:r>
            <a:r>
              <a:rPr lang="it-IT" sz="1200" b="1" dirty="0" err="1"/>
              <a:t>Nolè</a:t>
            </a:r>
            <a:r>
              <a:rPr lang="it-IT" sz="1200" b="1" dirty="0"/>
              <a:t> s.a.s.</a:t>
            </a:r>
            <a:r>
              <a:rPr lang="it-IT" sz="1200" dirty="0"/>
              <a:t> di Forte Sergio</a:t>
            </a:r>
          </a:p>
          <a:p>
            <a:pPr algn="just"/>
            <a:r>
              <a:rPr lang="it-IT" sz="1200" dirty="0"/>
              <a:t>Via Reg. Margherita, 9 - 75017 SALANDRA(MT)</a:t>
            </a:r>
          </a:p>
          <a:p>
            <a:pPr algn="just"/>
            <a:r>
              <a:rPr lang="it-IT" sz="1200" dirty="0" err="1"/>
              <a:t>Tel</a:t>
            </a:r>
            <a:r>
              <a:rPr lang="it-IT" sz="1200" dirty="0"/>
              <a:t>/Fax 0835-673008	                     </a:t>
            </a:r>
            <a:r>
              <a:rPr lang="it-IT" sz="1200" dirty="0">
                <a:hlinkClick r:id="rId7" tooltip="Apri&#10;link&#10;esterno&#10;in&#10;nuova&#10;finestra."/>
              </a:rPr>
              <a:t>www.noletour.com</a:t>
            </a:r>
            <a:r>
              <a:rPr lang="it-IT" sz="1200" b="1" dirty="0"/>
              <a:t> </a:t>
            </a:r>
            <a:endParaRPr lang="it-IT" sz="1200" dirty="0"/>
          </a:p>
          <a:p>
            <a:pPr algn="just">
              <a:spcBef>
                <a:spcPts val="600"/>
              </a:spcBef>
            </a:pPr>
            <a:r>
              <a:rPr lang="it-IT" sz="1200" b="1" dirty="0" err="1"/>
              <a:t>Chiruzzi</a:t>
            </a:r>
            <a:r>
              <a:rPr lang="it-IT" sz="1200" b="1" dirty="0"/>
              <a:t> Salvatore Autolinee e Noleggi</a:t>
            </a:r>
            <a:endParaRPr lang="it-IT" sz="1200" dirty="0"/>
          </a:p>
          <a:p>
            <a:pPr algn="just"/>
            <a:r>
              <a:rPr lang="it-IT" sz="1200" dirty="0"/>
              <a:t>Via </a:t>
            </a:r>
            <a:r>
              <a:rPr lang="it-IT" sz="1200" dirty="0" err="1"/>
              <a:t>Tolomei</a:t>
            </a:r>
            <a:r>
              <a:rPr lang="it-IT" sz="1200" dirty="0"/>
              <a:t>, 13 - 75012 BERNALDA(MT)</a:t>
            </a:r>
          </a:p>
          <a:p>
            <a:pPr algn="just"/>
            <a:r>
              <a:rPr lang="it-IT" sz="1200" dirty="0" err="1"/>
              <a:t>Tel</a:t>
            </a:r>
            <a:r>
              <a:rPr lang="it-IT" sz="1200" dirty="0"/>
              <a:t>/Fax 0835-542250	                            </a:t>
            </a:r>
            <a:r>
              <a:rPr lang="it-IT" sz="1200" dirty="0">
                <a:hlinkClick r:id="rId8" tooltip="Apri&#10;link&#10;esterno&#10;in&#10;nuova&#10;finestra."/>
              </a:rPr>
              <a:t>www.chiruzzi.it</a:t>
            </a:r>
            <a:endParaRPr lang="it-IT" sz="1200" dirty="0"/>
          </a:p>
          <a:p>
            <a:pPr algn="just">
              <a:spcBef>
                <a:spcPts val="600"/>
              </a:spcBef>
            </a:pPr>
            <a:r>
              <a:rPr lang="it-IT" sz="1200" b="1" dirty="0"/>
              <a:t>Ferrovie </a:t>
            </a:r>
            <a:r>
              <a:rPr lang="it-IT" sz="1200" b="1" dirty="0" err="1"/>
              <a:t>Appulo</a:t>
            </a:r>
            <a:r>
              <a:rPr lang="it-IT" sz="1200" b="1" dirty="0"/>
              <a:t>-Lucane</a:t>
            </a:r>
            <a:endParaRPr lang="it-IT" sz="1200" dirty="0"/>
          </a:p>
          <a:p>
            <a:pPr algn="just"/>
            <a:r>
              <a:rPr lang="it-IT" sz="1200" dirty="0"/>
              <a:t>Corso Italia, 6 </a:t>
            </a:r>
            <a:r>
              <a:rPr lang="it-IT" sz="1200" b="1" dirty="0"/>
              <a:t>- </a:t>
            </a:r>
            <a:r>
              <a:rPr lang="it-IT" sz="1200" dirty="0"/>
              <a:t>70123 BARI (</a:t>
            </a:r>
            <a:r>
              <a:rPr lang="it-IT" sz="1200" dirty="0" err="1"/>
              <a:t>Ba</a:t>
            </a:r>
            <a:r>
              <a:rPr lang="it-IT" sz="1200" dirty="0"/>
              <a:t>)</a:t>
            </a:r>
          </a:p>
          <a:p>
            <a:pPr algn="just"/>
            <a:r>
              <a:rPr lang="it-IT" sz="1200" dirty="0"/>
              <a:t>Tel. 080-5725211</a:t>
            </a:r>
            <a:r>
              <a:rPr lang="it-IT" sz="1200" b="1" dirty="0"/>
              <a:t>  -  </a:t>
            </a:r>
            <a:r>
              <a:rPr lang="it-IT" sz="1200" dirty="0"/>
              <a:t>Fax 080-5245017</a:t>
            </a:r>
          </a:p>
          <a:p>
            <a:pPr algn="just"/>
            <a:r>
              <a:rPr lang="it-IT" sz="1200" dirty="0"/>
              <a:t>Via Vaccaro, 189 - 85100 POTENZA </a:t>
            </a:r>
          </a:p>
          <a:p>
            <a:pPr algn="just"/>
            <a:r>
              <a:rPr lang="it-IT" sz="1200" dirty="0"/>
              <a:t>Tel. 0971-603211</a:t>
            </a:r>
            <a:r>
              <a:rPr lang="it-IT" sz="1200" b="1" dirty="0"/>
              <a:t>  -  </a:t>
            </a:r>
            <a:r>
              <a:rPr lang="it-IT" sz="1200" dirty="0"/>
              <a:t>Fax 0971-603212</a:t>
            </a:r>
          </a:p>
          <a:p>
            <a:pPr algn="just"/>
            <a:r>
              <a:rPr lang="it-IT" sz="1200" dirty="0"/>
              <a:t>Via Nazionale - 75100 MATERA (Mt) </a:t>
            </a:r>
          </a:p>
        </p:txBody>
      </p:sp>
      <p:sp>
        <p:nvSpPr>
          <p:cNvPr id="15" name="Rettangolo 14"/>
          <p:cNvSpPr/>
          <p:nvPr/>
        </p:nvSpPr>
        <p:spPr>
          <a:xfrm>
            <a:off x="4953000" y="4260347"/>
            <a:ext cx="4824536" cy="1908215"/>
          </a:xfrm>
          <a:prstGeom prst="rect">
            <a:avLst/>
          </a:prstGeom>
        </p:spPr>
        <p:txBody>
          <a:bodyPr wrap="square">
            <a:spAutoFit/>
          </a:bodyPr>
          <a:lstStyle/>
          <a:p>
            <a:pPr algn="just"/>
            <a:r>
              <a:rPr lang="it-IT" sz="1200" b="1" dirty="0"/>
              <a:t>Marino</a:t>
            </a:r>
            <a:endParaRPr lang="it-IT" sz="1200" dirty="0"/>
          </a:p>
          <a:p>
            <a:pPr algn="just"/>
            <a:r>
              <a:rPr lang="it-IT" sz="1200" dirty="0"/>
              <a:t>Via </a:t>
            </a:r>
            <a:r>
              <a:rPr lang="it-IT" sz="1200" dirty="0" err="1"/>
              <a:t>Carpentino</a:t>
            </a:r>
            <a:r>
              <a:rPr lang="it-IT" sz="1200" dirty="0"/>
              <a:t>, cs1063 - 70022 ALTAMURA (</a:t>
            </a:r>
            <a:r>
              <a:rPr lang="it-IT" sz="1200" dirty="0" err="1"/>
              <a:t>Ba</a:t>
            </a:r>
            <a:r>
              <a:rPr lang="it-IT" sz="1200" dirty="0"/>
              <a:t>)</a:t>
            </a:r>
          </a:p>
          <a:p>
            <a:pPr algn="just"/>
            <a:r>
              <a:rPr lang="it-IT" sz="1200" dirty="0" err="1"/>
              <a:t>N.Verde</a:t>
            </a:r>
            <a:r>
              <a:rPr lang="it-IT" sz="1200" dirty="0"/>
              <a:t>: 199800100 - </a:t>
            </a:r>
            <a:r>
              <a:rPr lang="it-IT" sz="1200" dirty="0" err="1"/>
              <a:t>Tel</a:t>
            </a:r>
            <a:r>
              <a:rPr lang="it-IT" sz="1200" dirty="0"/>
              <a:t>/Fax: 080-3112335        </a:t>
            </a:r>
            <a:r>
              <a:rPr lang="it-IT" sz="1200" dirty="0">
                <a:hlinkClick r:id="rId9" tooltip="Apri&#10;link&#10;esterno&#10;in&#10;nuova&#10;finestra."/>
              </a:rPr>
              <a:t>www.marinobus.it</a:t>
            </a:r>
            <a:endParaRPr lang="it-IT" sz="1200" dirty="0"/>
          </a:p>
          <a:p>
            <a:pPr algn="just">
              <a:spcBef>
                <a:spcPts val="600"/>
              </a:spcBef>
            </a:pPr>
            <a:r>
              <a:rPr lang="it-IT" sz="1200" b="1" dirty="0"/>
              <a:t>Marozzi</a:t>
            </a:r>
          </a:p>
          <a:p>
            <a:pPr algn="just"/>
            <a:r>
              <a:rPr lang="it-IT" sz="1200" dirty="0"/>
              <a:t>Via Bruno </a:t>
            </a:r>
            <a:r>
              <a:rPr lang="it-IT" sz="1200" dirty="0" err="1"/>
              <a:t>Buozzi</a:t>
            </a:r>
            <a:r>
              <a:rPr lang="it-IT" sz="1200" dirty="0"/>
              <a:t>, 36 - 70123 BARI</a:t>
            </a:r>
          </a:p>
          <a:p>
            <a:pPr algn="just"/>
            <a:r>
              <a:rPr lang="it-IT" sz="1200" dirty="0"/>
              <a:t>Tel. 080-5790111  -  Fax 080-5790900	          </a:t>
            </a:r>
            <a:r>
              <a:rPr lang="it-IT" sz="1200" dirty="0">
                <a:hlinkClick r:id="rId10" tooltip="Apri&#10;link&#10;esterno&#10;in&#10;nuova&#10;finestra."/>
              </a:rPr>
              <a:t>www.marozzivt.it</a:t>
            </a:r>
            <a:endParaRPr lang="it-IT" sz="1200" dirty="0"/>
          </a:p>
          <a:p>
            <a:pPr algn="just">
              <a:spcBef>
                <a:spcPts val="600"/>
              </a:spcBef>
            </a:pPr>
            <a:r>
              <a:rPr lang="it-IT" sz="1200" b="1" dirty="0" err="1"/>
              <a:t>Rabite</a:t>
            </a:r>
            <a:r>
              <a:rPr lang="it-IT" sz="1200" b="1" dirty="0"/>
              <a:t> Vincenzo</a:t>
            </a:r>
            <a:endParaRPr lang="it-IT" sz="1200" dirty="0"/>
          </a:p>
          <a:p>
            <a:pPr algn="just"/>
            <a:r>
              <a:rPr lang="it-IT" sz="1200" dirty="0"/>
              <a:t>Via Belgio, 40 - 75028 TURSI (Mt)</a:t>
            </a:r>
          </a:p>
          <a:p>
            <a:pPr algn="just"/>
            <a:r>
              <a:rPr lang="it-IT" sz="1200" dirty="0"/>
              <a:t>Tel. 0835-533012 - Fax 0835-532721 	                 </a:t>
            </a:r>
            <a:r>
              <a:rPr lang="it-IT" sz="1200" dirty="0">
                <a:hlinkClick r:id="rId11" tooltip="Apri&#10;link&#10;esterno&#10;in&#10;nuova&#10;finestra."/>
              </a:rPr>
              <a:t>www.rabite.it</a:t>
            </a:r>
            <a:endParaRPr lang="it-IT" sz="1200" dirty="0"/>
          </a:p>
        </p:txBody>
      </p:sp>
    </p:spTree>
    <p:extLst>
      <p:ext uri="{BB962C8B-B14F-4D97-AF65-F5344CB8AC3E}">
        <p14:creationId xmlns:p14="http://schemas.microsoft.com/office/powerpoint/2010/main" val="22723986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p:nvPr/>
        </p:nvPicPr>
        <p:blipFill>
          <a:blip r:embed="rId2">
            <a:extLst>
              <a:ext uri="{28A0092B-C50C-407E-A947-70E740481C1C}">
                <a14:useLocalDpi xmlns:a14="http://schemas.microsoft.com/office/drawing/2010/main"/>
              </a:ext>
            </a:extLst>
          </a:blip>
          <a:srcRect/>
          <a:stretch>
            <a:fillRect/>
          </a:stretch>
        </p:blipFill>
        <p:spPr bwMode="auto">
          <a:xfrm>
            <a:off x="3368825" y="1566774"/>
            <a:ext cx="5105400" cy="3838575"/>
          </a:xfrm>
          <a:prstGeom prst="rect">
            <a:avLst/>
          </a:prstGeom>
          <a:ln>
            <a:noFill/>
          </a:ln>
          <a:effectLst>
            <a:outerShdw blurRad="292100" dist="139700" dir="2700000" algn="tl" rotWithShape="0">
              <a:srgbClr val="333333">
                <a:alpha val="65000"/>
              </a:srgbClr>
            </a:outerShdw>
          </a:effectLst>
        </p:spPr>
      </p:pic>
      <p:sp>
        <p:nvSpPr>
          <p:cNvPr id="2" name="Titolo 1"/>
          <p:cNvSpPr>
            <a:spLocks noGrp="1"/>
          </p:cNvSpPr>
          <p:nvPr>
            <p:ph type="title"/>
          </p:nvPr>
        </p:nvSpPr>
        <p:spPr>
          <a:xfrm>
            <a:off x="1925449" y="188640"/>
            <a:ext cx="7980552" cy="346050"/>
          </a:xfrm>
        </p:spPr>
        <p:txBody>
          <a:bodyPr>
            <a:noAutofit/>
          </a:bodyPr>
          <a:lstStyle/>
          <a:p>
            <a:r>
              <a:rPr lang="it-IT" sz="2000" b="1" dirty="0">
                <a:latin typeface="Bangle" pitchFamily="2" charset="0"/>
              </a:rPr>
              <a:t>Siamo sicuri che sia matematica?</a:t>
            </a:r>
            <a:endParaRPr lang="it-IT" sz="2000" dirty="0">
              <a:latin typeface="Bangle" pitchFamily="2" charset="0"/>
            </a:endParaRPr>
          </a:p>
        </p:txBody>
      </p:sp>
      <p:sp>
        <p:nvSpPr>
          <p:cNvPr id="4" name="Segnaposto contenuto 3"/>
          <p:cNvSpPr>
            <a:spLocks noGrp="1"/>
          </p:cNvSpPr>
          <p:nvPr>
            <p:ph sz="half" idx="1"/>
          </p:nvPr>
        </p:nvSpPr>
        <p:spPr>
          <a:xfrm>
            <a:off x="2801024" y="5733256"/>
            <a:ext cx="6241002" cy="545294"/>
          </a:xfrm>
        </p:spPr>
        <p:txBody>
          <a:bodyPr>
            <a:noAutofit/>
          </a:bodyPr>
          <a:lstStyle/>
          <a:p>
            <a:pPr marL="0" indent="0" algn="ctr">
              <a:buNone/>
            </a:pPr>
            <a:r>
              <a:rPr lang="it-IT" sz="2000" b="1" dirty="0">
                <a:latin typeface="Bangle" pitchFamily="2" charset="0"/>
              </a:rPr>
              <a:t>La lettera M</a:t>
            </a:r>
            <a:r>
              <a:rPr lang="it-IT" sz="2000" dirty="0">
                <a:latin typeface="Bangle" pitchFamily="2" charset="0"/>
              </a:rPr>
              <a:t>. </a:t>
            </a:r>
          </a:p>
        </p:txBody>
      </p:sp>
      <p:sp>
        <p:nvSpPr>
          <p:cNvPr id="16" name="Freccia a sinistra 15">
            <a:hlinkClick r:id="rId3" action="ppaction://hlinksldjump"/>
          </p:cNvPr>
          <p:cNvSpPr/>
          <p:nvPr/>
        </p:nvSpPr>
        <p:spPr>
          <a:xfrm>
            <a:off x="9345489" y="6479628"/>
            <a:ext cx="402344" cy="242316"/>
          </a:xfrm>
          <a:prstGeom prst="lef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a:extLst>
              <a:ext uri="{FF2B5EF4-FFF2-40B4-BE49-F238E27FC236}">
                <a16:creationId xmlns:a16="http://schemas.microsoft.com/office/drawing/2014/main" id="{EECA2B0D-32C4-4FAC-BA13-E33CAAA60BB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940511" y="3323457"/>
            <a:ext cx="858835" cy="2081892"/>
          </a:xfrm>
          <a:prstGeom prst="rect">
            <a:avLst/>
          </a:prstGeom>
          <a:ln>
            <a:noFill/>
          </a:ln>
          <a:effectLst/>
        </p:spPr>
      </p:pic>
      <p:sp>
        <p:nvSpPr>
          <p:cNvPr id="3" name="Rettangolo 2"/>
          <p:cNvSpPr/>
          <p:nvPr/>
        </p:nvSpPr>
        <p:spPr>
          <a:xfrm>
            <a:off x="6062656" y="4887185"/>
            <a:ext cx="1083951" cy="276999"/>
          </a:xfrm>
          <a:prstGeom prst="rect">
            <a:avLst/>
          </a:prstGeom>
          <a:solidFill>
            <a:schemeClr val="bg1"/>
          </a:solidFill>
          <a:scene3d>
            <a:camera prst="orthographicFront"/>
            <a:lightRig rig="threePt" dir="t"/>
          </a:scene3d>
          <a:sp3d>
            <a:bevelT/>
          </a:sp3d>
        </p:spPr>
        <p:txBody>
          <a:bodyPr wrap="none">
            <a:spAutoFit/>
          </a:bodyPr>
          <a:lstStyle/>
          <a:p>
            <a:r>
              <a:rPr lang="it-IT" sz="1200" b="1" dirty="0"/>
              <a:t>SOLUZIONE</a:t>
            </a:r>
            <a:endParaRPr lang="it-IT" sz="1200" dirty="0"/>
          </a:p>
        </p:txBody>
      </p:sp>
      <p:pic>
        <p:nvPicPr>
          <p:cNvPr id="10" name="Picture 2" descr="C:\Users\UTENTE\Documents\UNITRE\Giuseppina\aa 2019-2020\Festa della Matematica\CAMPIONATO 2020\superati\th.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40512" y="3122144"/>
            <a:ext cx="858835" cy="2283205"/>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3" name="Immagine 12">
            <a:extLst>
              <a:ext uri="{FF2B5EF4-FFF2-40B4-BE49-F238E27FC236}">
                <a16:creationId xmlns:a16="http://schemas.microsoft.com/office/drawing/2014/main" id="{A47EA3CE-3404-4E22-9B4A-75864555A7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941923" cy="2728088"/>
          </a:xfrm>
          <a:prstGeom prst="rect">
            <a:avLst/>
          </a:prstGeom>
        </p:spPr>
      </p:pic>
    </p:spTree>
    <p:extLst>
      <p:ext uri="{BB962C8B-B14F-4D97-AF65-F5344CB8AC3E}">
        <p14:creationId xmlns:p14="http://schemas.microsoft.com/office/powerpoint/2010/main" val="36944803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10" presetClass="exit" presetSubtype="0" fill="hold" nodeType="with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200472" y="5583173"/>
            <a:ext cx="9346189" cy="1138773"/>
          </a:xfrm>
          <a:prstGeom prst="rect">
            <a:avLst/>
          </a:prstGeom>
        </p:spPr>
        <p:txBody>
          <a:bodyPr wrap="square" lIns="108000">
            <a:spAutoFit/>
          </a:bodyPr>
          <a:lstStyle/>
          <a:p>
            <a:pPr algn="just">
              <a:spcAft>
                <a:spcPts val="300"/>
              </a:spcAft>
            </a:pPr>
            <a:r>
              <a:rPr lang="it-IT" sz="1300" b="1" dirty="0">
                <a:solidFill>
                  <a:prstClr val="black"/>
                </a:solidFill>
                <a:latin typeface="Arial" pitchFamily="34" charset="0"/>
                <a:ea typeface="Calibri"/>
                <a:cs typeface="Arial" pitchFamily="34" charset="0"/>
              </a:rPr>
              <a:t>I</a:t>
            </a:r>
            <a:r>
              <a:rPr lang="it-IT" sz="1300" dirty="0">
                <a:solidFill>
                  <a:prstClr val="black"/>
                </a:solidFill>
                <a:latin typeface="Arial" pitchFamily="34" charset="0"/>
                <a:ea typeface="Calibri"/>
                <a:cs typeface="Arial" pitchFamily="34" charset="0"/>
              </a:rPr>
              <a:t> </a:t>
            </a:r>
            <a:r>
              <a:rPr lang="it-IT" sz="1300" b="1" dirty="0">
                <a:solidFill>
                  <a:prstClr val="black"/>
                </a:solidFill>
                <a:latin typeface="Arial" pitchFamily="34" charset="0"/>
                <a:ea typeface="Calibri"/>
                <a:cs typeface="Arial" pitchFamily="34" charset="0"/>
              </a:rPr>
              <a:t>giochi matematici ci aiutano ad acquisire queste doti con divertimento. Per affrontarli </a:t>
            </a:r>
            <a:r>
              <a:rPr lang="it-IT" sz="1300" b="1" u="sng" dirty="0">
                <a:solidFill>
                  <a:prstClr val="black"/>
                </a:solidFill>
                <a:latin typeface="Arial" pitchFamily="34" charset="0"/>
                <a:ea typeface="Calibri"/>
                <a:cs typeface="Arial" pitchFamily="34" charset="0"/>
              </a:rPr>
              <a:t>non è richiesta la conoscenza di teorie particolarmente impegnative</a:t>
            </a:r>
            <a:r>
              <a:rPr lang="it-IT" sz="1300" b="1" dirty="0">
                <a:solidFill>
                  <a:prstClr val="black"/>
                </a:solidFill>
                <a:latin typeface="Arial" pitchFamily="34" charset="0"/>
                <a:ea typeface="Calibri"/>
                <a:cs typeface="Arial" pitchFamily="34" charset="0"/>
              </a:rPr>
              <a:t> ma solo un tocco di logica e un pizzico di perseveranza, qualità alla portata di tutti a qualsiasi età e con qualunque grado di istruzione. </a:t>
            </a:r>
          </a:p>
          <a:p>
            <a:pPr algn="just">
              <a:spcAft>
                <a:spcPts val="300"/>
              </a:spcAft>
            </a:pPr>
            <a:r>
              <a:rPr lang="it-IT" sz="1300" dirty="0">
                <a:solidFill>
                  <a:prstClr val="black"/>
                </a:solidFill>
                <a:latin typeface="Arial" pitchFamily="34" charset="0"/>
                <a:ea typeface="Calibri"/>
                <a:cs typeface="Arial" pitchFamily="34" charset="0"/>
              </a:rPr>
              <a:t>Per dirla col celebre filosofo </a:t>
            </a:r>
            <a:r>
              <a:rPr lang="it-IT" sz="1300" dirty="0" err="1">
                <a:solidFill>
                  <a:prstClr val="black"/>
                </a:solidFill>
                <a:latin typeface="Arial" pitchFamily="34" charset="0"/>
                <a:ea typeface="Calibri"/>
                <a:cs typeface="Arial" pitchFamily="34" charset="0"/>
              </a:rPr>
              <a:t>Leibniz</a:t>
            </a:r>
            <a:r>
              <a:rPr lang="it-IT" sz="1300" dirty="0">
                <a:solidFill>
                  <a:prstClr val="black"/>
                </a:solidFill>
                <a:latin typeface="Arial" pitchFamily="34" charset="0"/>
                <a:ea typeface="Calibri"/>
                <a:cs typeface="Arial" pitchFamily="34" charset="0"/>
              </a:rPr>
              <a:t>, </a:t>
            </a:r>
            <a:r>
              <a:rPr lang="it-IT" sz="1300" i="1" dirty="0">
                <a:latin typeface="Arial" pitchFamily="34" charset="0"/>
                <a:ea typeface="Calibri"/>
                <a:cs typeface="Arial" pitchFamily="34" charset="0"/>
              </a:rPr>
              <a:t>“Sono decisamente favorevole allo studio dei giochi logici, … perché questi sono di grande aiuto nello sviluppare l’arte della riflessione”.</a:t>
            </a:r>
            <a:endParaRPr lang="it-IT" sz="1300" dirty="0">
              <a:latin typeface="Arial" pitchFamily="34" charset="0"/>
              <a:ea typeface="Calibri"/>
              <a:cs typeface="Arial" pitchFamily="34" charset="0"/>
            </a:endParaRPr>
          </a:p>
        </p:txBody>
      </p:sp>
      <p:sp>
        <p:nvSpPr>
          <p:cNvPr id="2" name="Titolo 1"/>
          <p:cNvSpPr>
            <a:spLocks noGrp="1"/>
          </p:cNvSpPr>
          <p:nvPr>
            <p:ph type="title"/>
          </p:nvPr>
        </p:nvSpPr>
        <p:spPr>
          <a:xfrm>
            <a:off x="1938928" y="116632"/>
            <a:ext cx="7967072" cy="216024"/>
          </a:xfrm>
        </p:spPr>
        <p:txBody>
          <a:bodyPr>
            <a:noAutofit/>
          </a:bodyPr>
          <a:lstStyle/>
          <a:p>
            <a:pPr>
              <a:spcBef>
                <a:spcPts val="2400"/>
              </a:spcBef>
            </a:pPr>
            <a:r>
              <a:rPr lang="it-IT" sz="1600" b="1" dirty="0">
                <a:solidFill>
                  <a:srgbClr val="222222"/>
                </a:solidFill>
                <a:effectLst/>
                <a:latin typeface="Arial" pitchFamily="34" charset="0"/>
                <a:ea typeface="Calibri"/>
                <a:cs typeface="Arial" pitchFamily="34" charset="0"/>
              </a:rPr>
              <a:t>GIOCARE CON LA MATEMATICA</a:t>
            </a:r>
            <a:endParaRPr lang="it-IT" sz="1600" dirty="0">
              <a:latin typeface="Arial" pitchFamily="34" charset="0"/>
              <a:cs typeface="Arial" pitchFamily="34" charset="0"/>
            </a:endParaRPr>
          </a:p>
        </p:txBody>
      </p:sp>
      <p:sp>
        <p:nvSpPr>
          <p:cNvPr id="3" name="Segnaposto contenuto 2"/>
          <p:cNvSpPr>
            <a:spLocks noGrp="1"/>
          </p:cNvSpPr>
          <p:nvPr>
            <p:ph idx="1"/>
          </p:nvPr>
        </p:nvSpPr>
        <p:spPr>
          <a:xfrm>
            <a:off x="2216695" y="607861"/>
            <a:ext cx="7329966" cy="1440665"/>
          </a:xfrm>
          <a:solidFill>
            <a:schemeClr val="tx1"/>
          </a:solidFill>
        </p:spPr>
        <p:txBody>
          <a:bodyPr rIns="126000">
            <a:noAutofit/>
          </a:bodyPr>
          <a:lstStyle/>
          <a:p>
            <a:pPr marL="0" indent="0" algn="just">
              <a:spcBef>
                <a:spcPts val="1200"/>
              </a:spcBef>
              <a:spcAft>
                <a:spcPts val="300"/>
              </a:spcAft>
              <a:buNone/>
            </a:pPr>
            <a:r>
              <a:rPr lang="it-IT" sz="1400" dirty="0">
                <a:solidFill>
                  <a:schemeClr val="bg1"/>
                </a:solidFill>
                <a:effectLst/>
                <a:latin typeface="Arial" pitchFamily="34" charset="0"/>
                <a:ea typeface="Calibri"/>
                <a:cs typeface="Arial" pitchFamily="34" charset="0"/>
              </a:rPr>
              <a:t>“</a:t>
            </a:r>
            <a:r>
              <a:rPr lang="it-IT" sz="1400" i="1" dirty="0">
                <a:solidFill>
                  <a:schemeClr val="bg1"/>
                </a:solidFill>
                <a:effectLst/>
                <a:latin typeface="Arial" pitchFamily="34" charset="0"/>
                <a:ea typeface="Calibri"/>
                <a:cs typeface="Arial" pitchFamily="34" charset="0"/>
              </a:rPr>
              <a:t>Per molti la matematica è un ricordo scolastico sgradevole di una materia arida, astratta ermetica e seriosa. … Come carbonari, gli appassionati di matematica sanno, invece, che la matematica è tutto l’opposto: è concreta, appassionante, </a:t>
            </a:r>
            <a:r>
              <a:rPr lang="it-IT" sz="1400" b="1" i="1" u="sng" dirty="0">
                <a:solidFill>
                  <a:schemeClr val="bg1"/>
                </a:solidFill>
                <a:effectLst/>
                <a:latin typeface="Arial" pitchFamily="34" charset="0"/>
                <a:ea typeface="Calibri"/>
                <a:cs typeface="Arial" pitchFamily="34" charset="0"/>
              </a:rPr>
              <a:t>ironica</a:t>
            </a:r>
            <a:r>
              <a:rPr lang="it-IT" sz="1400" i="1" dirty="0">
                <a:solidFill>
                  <a:schemeClr val="bg1"/>
                </a:solidFill>
                <a:effectLst/>
                <a:latin typeface="Arial" pitchFamily="34" charset="0"/>
                <a:ea typeface="Calibri"/>
                <a:cs typeface="Arial" pitchFamily="34" charset="0"/>
              </a:rPr>
              <a:t>. È al tempo stesso un’avventura affascinante che ha accompagnato la storia della civiltà sin dalle origini, e una presenza quotidiana. Basta solo trovare un carbonaro che ci guidi, e anche i problemi più difficili diventano avvincenti e </a:t>
            </a:r>
            <a:r>
              <a:rPr lang="it-IT" sz="1400" b="1" i="1" u="sng" dirty="0">
                <a:solidFill>
                  <a:schemeClr val="bg1"/>
                </a:solidFill>
                <a:effectLst/>
                <a:latin typeface="Arial" pitchFamily="34" charset="0"/>
                <a:ea typeface="Calibri"/>
                <a:cs typeface="Arial" pitchFamily="34" charset="0"/>
              </a:rPr>
              <a:t>divertenti</a:t>
            </a:r>
            <a:r>
              <a:rPr lang="it-IT" sz="1400" dirty="0">
                <a:solidFill>
                  <a:schemeClr val="bg1"/>
                </a:solidFill>
                <a:effectLst/>
                <a:latin typeface="Arial" pitchFamily="34" charset="0"/>
                <a:ea typeface="Calibri"/>
                <a:cs typeface="Arial" pitchFamily="34" charset="0"/>
              </a:rPr>
              <a:t>.”</a:t>
            </a:r>
            <a:r>
              <a:rPr lang="it-IT" sz="1400" dirty="0">
                <a:solidFill>
                  <a:schemeClr val="bg1"/>
                </a:solidFill>
                <a:latin typeface="Arial" pitchFamily="34" charset="0"/>
                <a:ea typeface="Calibri"/>
                <a:cs typeface="Arial" pitchFamily="34" charset="0"/>
              </a:rPr>
              <a:t> </a:t>
            </a:r>
            <a:r>
              <a:rPr lang="it-IT" sz="1400" dirty="0">
                <a:solidFill>
                  <a:schemeClr val="bg1"/>
                </a:solidFill>
                <a:effectLst/>
                <a:latin typeface="Arial" pitchFamily="34" charset="0"/>
                <a:ea typeface="Calibri"/>
                <a:cs typeface="Arial" pitchFamily="34" charset="0"/>
              </a:rPr>
              <a:t>(F. Honsel</a:t>
            </a:r>
            <a:r>
              <a:rPr lang="it-IT" sz="1400" baseline="30000" dirty="0">
                <a:solidFill>
                  <a:schemeClr val="bg1"/>
                </a:solidFill>
                <a:effectLst/>
                <a:latin typeface="Arial" pitchFamily="34" charset="0"/>
                <a:ea typeface="Calibri"/>
                <a:cs typeface="Arial" pitchFamily="34" charset="0"/>
              </a:rPr>
              <a:t>1</a:t>
            </a:r>
            <a:r>
              <a:rPr lang="it-IT" sz="1400" dirty="0">
                <a:solidFill>
                  <a:schemeClr val="bg1"/>
                </a:solidFill>
                <a:effectLst/>
                <a:latin typeface="Arial" pitchFamily="34" charset="0"/>
                <a:ea typeface="Calibri"/>
                <a:cs typeface="Arial" pitchFamily="34" charset="0"/>
              </a:rPr>
              <a:t>).  </a:t>
            </a:r>
            <a:endParaRPr lang="it-IT" sz="1400" dirty="0">
              <a:solidFill>
                <a:schemeClr val="bg1"/>
              </a:solidFill>
              <a:latin typeface="Arial" pitchFamily="34" charset="0"/>
              <a:ea typeface="Calibri"/>
              <a:cs typeface="Arial" pitchFamily="34" charset="0"/>
            </a:endParaRPr>
          </a:p>
        </p:txBody>
      </p:sp>
      <p:sp>
        <p:nvSpPr>
          <p:cNvPr id="6" name="Segnaposto contenuto 2"/>
          <p:cNvSpPr txBox="1">
            <a:spLocks/>
          </p:cNvSpPr>
          <p:nvPr/>
        </p:nvSpPr>
        <p:spPr>
          <a:xfrm>
            <a:off x="1944744" y="2106053"/>
            <a:ext cx="7961257" cy="576601"/>
          </a:xfrm>
          <a:prstGeom prst="rect">
            <a:avLst/>
          </a:prstGeom>
        </p:spPr>
        <p:txBody>
          <a:bodyPr vert="horz" lIns="108000" tIns="45720" rIns="12600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5000"/>
              </a:lnSpc>
              <a:spcBef>
                <a:spcPts val="0"/>
              </a:spcBef>
              <a:spcAft>
                <a:spcPts val="300"/>
              </a:spcAft>
              <a:buNone/>
            </a:pPr>
            <a:r>
              <a:rPr lang="it-IT" sz="1400" dirty="0">
                <a:latin typeface="Arial" pitchFamily="34" charset="0"/>
                <a:ea typeface="Calibri"/>
                <a:cs typeface="Arial" pitchFamily="34" charset="0"/>
              </a:rPr>
              <a:t>È per mostrare questo aspetto che</a:t>
            </a:r>
            <a:r>
              <a:rPr lang="it-IT" sz="1400" b="1" dirty="0">
                <a:latin typeface="Arial" pitchFamily="34" charset="0"/>
                <a:ea typeface="Calibri"/>
                <a:cs typeface="Arial" pitchFamily="34" charset="0"/>
              </a:rPr>
              <a:t> </a:t>
            </a:r>
            <a:endParaRPr lang="it-IT" sz="1400" dirty="0">
              <a:latin typeface="Arial" pitchFamily="34" charset="0"/>
              <a:ea typeface="Calibri"/>
              <a:cs typeface="Arial" pitchFamily="34" charset="0"/>
            </a:endParaRPr>
          </a:p>
          <a:p>
            <a:pPr marL="0" indent="0" algn="ctr">
              <a:lnSpc>
                <a:spcPct val="115000"/>
              </a:lnSpc>
              <a:spcBef>
                <a:spcPts val="0"/>
              </a:spcBef>
              <a:spcAft>
                <a:spcPts val="300"/>
              </a:spcAft>
              <a:buNone/>
            </a:pPr>
            <a:r>
              <a:rPr lang="it-IT" sz="1900" b="1" dirty="0">
                <a:latin typeface="Arial" pitchFamily="34" charset="0"/>
                <a:ea typeface="Calibri"/>
                <a:cs typeface="Arial" pitchFamily="34" charset="0"/>
              </a:rPr>
              <a:t>L’UNITRE  di Ferrandina propone di giocare con la matematica!  </a:t>
            </a:r>
            <a:endParaRPr lang="it-IT" sz="1900" dirty="0">
              <a:latin typeface="Arial" pitchFamily="34" charset="0"/>
              <a:ea typeface="Calibri"/>
              <a:cs typeface="Arial" pitchFamily="34" charset="0"/>
            </a:endParaRPr>
          </a:p>
        </p:txBody>
      </p:sp>
      <p:sp>
        <p:nvSpPr>
          <p:cNvPr id="9" name="CasellaDiTesto 8"/>
          <p:cNvSpPr txBox="1"/>
          <p:nvPr/>
        </p:nvSpPr>
        <p:spPr>
          <a:xfrm>
            <a:off x="7179433" y="2956302"/>
            <a:ext cx="2720752" cy="369332"/>
          </a:xfrm>
          <a:prstGeom prst="rect">
            <a:avLst/>
          </a:prstGeom>
          <a:noFill/>
        </p:spPr>
        <p:txBody>
          <a:bodyPr wrap="square" rtlCol="0">
            <a:spAutoFit/>
          </a:bodyPr>
          <a:lstStyle/>
          <a:p>
            <a:endParaRPr lang="it-IT" dirty="0"/>
          </a:p>
        </p:txBody>
      </p:sp>
      <p:sp>
        <p:nvSpPr>
          <p:cNvPr id="7" name="Freccia a sinistra 6">
            <a:hlinkClick r:id="rId3" action="ppaction://hlinksldjump"/>
          </p:cNvPr>
          <p:cNvSpPr/>
          <p:nvPr/>
        </p:nvSpPr>
        <p:spPr>
          <a:xfrm>
            <a:off x="9144316" y="6479628"/>
            <a:ext cx="402344" cy="242316"/>
          </a:xfrm>
          <a:prstGeom prst="lef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a:p>
            <a:pPr algn="ctr"/>
            <a:endParaRPr lang="it-IT" dirty="0"/>
          </a:p>
        </p:txBody>
      </p:sp>
      <p:sp>
        <p:nvSpPr>
          <p:cNvPr id="11" name="Segnaposto contenuto 2"/>
          <p:cNvSpPr txBox="1">
            <a:spLocks/>
          </p:cNvSpPr>
          <p:nvPr/>
        </p:nvSpPr>
        <p:spPr>
          <a:xfrm>
            <a:off x="200471" y="2713858"/>
            <a:ext cx="6912770" cy="2906588"/>
          </a:xfrm>
          <a:prstGeom prst="rect">
            <a:avLst/>
          </a:prstGeom>
        </p:spPr>
        <p:txBody>
          <a:bodyPr vert="horz" lIns="108000" tIns="45720" rIns="12600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1200"/>
              </a:spcBef>
              <a:spcAft>
                <a:spcPts val="300"/>
              </a:spcAft>
              <a:buFont typeface="Arial" pitchFamily="34" charset="0"/>
              <a:buNone/>
            </a:pPr>
            <a:endParaRPr lang="it-IT" sz="300" dirty="0">
              <a:latin typeface="Arial" pitchFamily="34" charset="0"/>
              <a:ea typeface="Calibri"/>
              <a:cs typeface="Arial" pitchFamily="34" charset="0"/>
            </a:endParaRPr>
          </a:p>
          <a:p>
            <a:pPr marL="0" indent="0" algn="just">
              <a:buNone/>
            </a:pPr>
            <a:r>
              <a:rPr lang="it-IT" sz="1200" dirty="0">
                <a:solidFill>
                  <a:prstClr val="black"/>
                </a:solidFill>
                <a:latin typeface="Arial" pitchFamily="34" charset="0"/>
                <a:ea typeface="Calibri"/>
                <a:cs typeface="Arial" pitchFamily="34" charset="0"/>
              </a:rPr>
              <a:t>Farlo è facile, bastano, infatti, solo un po’ di logica e d’immaginazione. «</a:t>
            </a:r>
            <a:r>
              <a:rPr lang="it-IT" sz="1200" i="1" dirty="0">
                <a:solidFill>
                  <a:prstClr val="black"/>
                </a:solidFill>
                <a:latin typeface="Arial" pitchFamily="34" charset="0"/>
                <a:ea typeface="Calibri"/>
                <a:cs typeface="Arial" pitchFamily="34" charset="0"/>
              </a:rPr>
              <a:t>C’era molta più immaginazione nella testa di Archimede di quanta ve ne fosse in quella di Omero</a:t>
            </a:r>
            <a:r>
              <a:rPr lang="it-IT" sz="1200" dirty="0">
                <a:solidFill>
                  <a:prstClr val="black"/>
                </a:solidFill>
                <a:latin typeface="Arial" pitchFamily="34" charset="0"/>
                <a:ea typeface="Calibri"/>
                <a:cs typeface="Arial" pitchFamily="34" charset="0"/>
              </a:rPr>
              <a:t>.» (Voltaire).</a:t>
            </a:r>
          </a:p>
          <a:p>
            <a:pPr marL="0" indent="0" algn="just">
              <a:spcBef>
                <a:spcPts val="0"/>
              </a:spcBef>
              <a:spcAft>
                <a:spcPts val="400"/>
              </a:spcAft>
              <a:buFont typeface="Arial" pitchFamily="34" charset="0"/>
              <a:buNone/>
            </a:pPr>
            <a:r>
              <a:rPr lang="it-IT" sz="1200" dirty="0">
                <a:solidFill>
                  <a:prstClr val="black"/>
                </a:solidFill>
                <a:latin typeface="Arial" pitchFamily="34" charset="0"/>
                <a:ea typeface="Calibri"/>
                <a:cs typeface="Arial" pitchFamily="34" charset="0"/>
              </a:rPr>
              <a:t>Il </a:t>
            </a:r>
            <a:r>
              <a:rPr lang="it-IT" sz="1200" b="1" dirty="0">
                <a:solidFill>
                  <a:prstClr val="black"/>
                </a:solidFill>
                <a:latin typeface="Arial" pitchFamily="34" charset="0"/>
                <a:ea typeface="Calibri"/>
                <a:cs typeface="Arial" pitchFamily="34" charset="0"/>
              </a:rPr>
              <a:t>lavoro del matematico</a:t>
            </a:r>
            <a:r>
              <a:rPr lang="it-IT" sz="1200" dirty="0">
                <a:solidFill>
                  <a:prstClr val="black"/>
                </a:solidFill>
                <a:latin typeface="Arial" pitchFamily="34" charset="0"/>
                <a:ea typeface="Calibri"/>
                <a:cs typeface="Arial" pitchFamily="34" charset="0"/>
              </a:rPr>
              <a:t>, infatti,</a:t>
            </a:r>
            <a:r>
              <a:rPr lang="it-IT" sz="1200" b="1" dirty="0">
                <a:solidFill>
                  <a:prstClr val="black"/>
                </a:solidFill>
                <a:latin typeface="Arial" pitchFamily="34" charset="0"/>
                <a:ea typeface="Calibri"/>
                <a:cs typeface="Arial" pitchFamily="34" charset="0"/>
              </a:rPr>
              <a:t> è</a:t>
            </a:r>
            <a:r>
              <a:rPr lang="it-IT" sz="1200" dirty="0">
                <a:solidFill>
                  <a:prstClr val="black"/>
                </a:solidFill>
                <a:latin typeface="Arial" pitchFamily="34" charset="0"/>
                <a:ea typeface="Calibri"/>
                <a:cs typeface="Arial" pitchFamily="34" charset="0"/>
              </a:rPr>
              <a:t> </a:t>
            </a:r>
            <a:r>
              <a:rPr lang="it-IT" sz="1200" b="1" dirty="0">
                <a:solidFill>
                  <a:prstClr val="black"/>
                </a:solidFill>
                <a:latin typeface="Arial" pitchFamily="34" charset="0"/>
                <a:ea typeface="Calibri"/>
                <a:cs typeface="Arial" pitchFamily="34" charset="0"/>
              </a:rPr>
              <a:t>creativo</a:t>
            </a:r>
            <a:r>
              <a:rPr lang="it-IT" sz="1200" dirty="0">
                <a:solidFill>
                  <a:prstClr val="black"/>
                </a:solidFill>
                <a:latin typeface="Arial" pitchFamily="34" charset="0"/>
                <a:ea typeface="Calibri"/>
                <a:cs typeface="Arial" pitchFamily="34" charset="0"/>
              </a:rPr>
              <a:t>; la matematica ci fornisce gli strumenti per risolvere il problema, ma, spesso, il matematico deve usare i suoi “attrezzi” modificandoli e, anche costruirne di nuovi. Un po’ come la cassetta degli strumenti di un artigiano. Ci vuole lo strumento giusto per ogni lavoro da fare, ma talvolta alcuni strumenti progettati per un compito possono essere usati per qualcos’altro. In matematica funziona allo stesso modo, le vie alla soluzione sono molteplici. </a:t>
            </a:r>
          </a:p>
          <a:p>
            <a:pPr marL="0" indent="0" algn="just">
              <a:spcBef>
                <a:spcPts val="0"/>
              </a:spcBef>
              <a:spcAft>
                <a:spcPts val="400"/>
              </a:spcAft>
              <a:buNone/>
            </a:pPr>
            <a:r>
              <a:rPr lang="it-IT" sz="1200" dirty="0">
                <a:solidFill>
                  <a:prstClr val="black"/>
                </a:solidFill>
                <a:latin typeface="Arial" pitchFamily="34" charset="0"/>
                <a:ea typeface="Calibri"/>
                <a:cs typeface="Arial" pitchFamily="34" charset="0"/>
              </a:rPr>
              <a:t>La matematica </a:t>
            </a:r>
            <a:r>
              <a:rPr lang="it-IT" sz="1200" u="sng" dirty="0">
                <a:solidFill>
                  <a:prstClr val="black"/>
                </a:solidFill>
                <a:latin typeface="Arial" pitchFamily="34" charset="0"/>
                <a:ea typeface="Calibri"/>
                <a:cs typeface="Arial" pitchFamily="34" charset="0"/>
              </a:rPr>
              <a:t>non è</a:t>
            </a:r>
            <a:r>
              <a:rPr lang="it-IT" sz="1200" dirty="0">
                <a:solidFill>
                  <a:prstClr val="black"/>
                </a:solidFill>
                <a:latin typeface="Arial" pitchFamily="34" charset="0"/>
                <a:ea typeface="Calibri"/>
                <a:cs typeface="Arial" pitchFamily="34" charset="0"/>
              </a:rPr>
              <a:t> “roba da cervelloni”, basta solo smettere di darci degli incompetenti e non avere paura di sbagliare. Scopriremo, così, che la nostra vita è colma di ragionamenti matematici che facciamo, spesso inconsapevolmente, con la </a:t>
            </a:r>
            <a:r>
              <a:rPr lang="it-IT" sz="1200" dirty="0">
                <a:solidFill>
                  <a:srgbClr val="222222"/>
                </a:solidFill>
                <a:latin typeface="Arial" pitchFamily="34" charset="0"/>
                <a:ea typeface="Times New Roman"/>
                <a:cs typeface="Arial" pitchFamily="34" charset="0"/>
              </a:rPr>
              <a:t>fantasia e la razionalità proprie di questa scienza</a:t>
            </a:r>
            <a:r>
              <a:rPr lang="it-IT" sz="1200" dirty="0">
                <a:solidFill>
                  <a:prstClr val="black"/>
                </a:solidFill>
                <a:latin typeface="Arial" pitchFamily="34" charset="0"/>
                <a:ea typeface="Calibri"/>
                <a:cs typeface="Arial" pitchFamily="34" charset="0"/>
              </a:rPr>
              <a:t>.   </a:t>
            </a:r>
          </a:p>
          <a:p>
            <a:pPr marL="0" indent="0" algn="just">
              <a:spcBef>
                <a:spcPts val="0"/>
              </a:spcBef>
              <a:spcAft>
                <a:spcPts val="600"/>
              </a:spcAft>
              <a:buNone/>
            </a:pPr>
            <a:r>
              <a:rPr lang="it-IT" sz="1200" dirty="0">
                <a:solidFill>
                  <a:prstClr val="black"/>
                </a:solidFill>
                <a:latin typeface="Arial" pitchFamily="34" charset="0"/>
                <a:ea typeface="Calibri"/>
                <a:cs typeface="Arial" pitchFamily="34" charset="0"/>
              </a:rPr>
              <a:t>Scopriremo,  inoltre,  che  la  matematica  ci  insegna  cose  che esulano dal saper fare i conti. Ad esempio riuscire a guardare le cose per quello che sono e non per quello che vorremmo fossero (imparzialità), o la creatività nell’uso degli strumenti a disposizione, la precisione del linguaggio e la coerenza logica degli argomenti da esporre. Doti utili non solo al matematico, ma a tutti. </a:t>
            </a:r>
          </a:p>
        </p:txBody>
      </p:sp>
      <p:pic>
        <p:nvPicPr>
          <p:cNvPr id="4102"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46744" y="2836844"/>
            <a:ext cx="2499917" cy="2598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46745" y="3864856"/>
            <a:ext cx="943899" cy="54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Immagine 13">
            <a:extLst>
              <a:ext uri="{FF2B5EF4-FFF2-40B4-BE49-F238E27FC236}">
                <a16:creationId xmlns:a16="http://schemas.microsoft.com/office/drawing/2014/main" id="{DE32BE04-8691-4848-AF76-EDA9A18F049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941923" cy="2728088"/>
          </a:xfrm>
          <a:prstGeom prst="rect">
            <a:avLst/>
          </a:prstGeom>
        </p:spPr>
      </p:pic>
    </p:spTree>
    <p:extLst>
      <p:ext uri="{BB962C8B-B14F-4D97-AF65-F5344CB8AC3E}">
        <p14:creationId xmlns:p14="http://schemas.microsoft.com/office/powerpoint/2010/main" val="2729228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1424608" y="5023990"/>
            <a:ext cx="720080" cy="276999"/>
          </a:xfrm>
          <a:prstGeom prst="rect">
            <a:avLst/>
          </a:prstGeom>
          <a:solidFill>
            <a:srgbClr val="FFFF66"/>
          </a:solidFill>
          <a:scene3d>
            <a:camera prst="orthographicFront"/>
            <a:lightRig rig="threePt" dir="t"/>
          </a:scene3d>
          <a:sp3d>
            <a:bevelT/>
          </a:sp3d>
        </p:spPr>
        <p:txBody>
          <a:bodyPr wrap="square">
            <a:spAutoFit/>
          </a:bodyPr>
          <a:lstStyle/>
          <a:p>
            <a:r>
              <a:rPr lang="it-IT" sz="1200" dirty="0"/>
              <a:t>                        </a:t>
            </a:r>
          </a:p>
        </p:txBody>
      </p:sp>
      <p:sp>
        <p:nvSpPr>
          <p:cNvPr id="2" name="Rettangolo 1"/>
          <p:cNvSpPr/>
          <p:nvPr/>
        </p:nvSpPr>
        <p:spPr>
          <a:xfrm>
            <a:off x="172634" y="3007949"/>
            <a:ext cx="9561512" cy="3590727"/>
          </a:xfrm>
          <a:prstGeom prst="rect">
            <a:avLst/>
          </a:prstGeom>
        </p:spPr>
        <p:txBody>
          <a:bodyPr wrap="square">
            <a:spAutoFit/>
          </a:bodyPr>
          <a:lstStyle/>
          <a:p>
            <a:pPr lvl="0" algn="ctr"/>
            <a:r>
              <a:rPr lang="it-IT" sz="1600" b="1" dirty="0"/>
              <a:t> dimostrare che con la matematica ci si può divertire a tutte le età. </a:t>
            </a:r>
          </a:p>
          <a:p>
            <a:pPr lvl="0" algn="ctr"/>
            <a:endParaRPr lang="it-IT" sz="900" dirty="0"/>
          </a:p>
          <a:p>
            <a:pPr algn="just">
              <a:spcAft>
                <a:spcPts val="400"/>
              </a:spcAft>
            </a:pPr>
            <a:r>
              <a:rPr lang="it-IT" sz="1300" i="1" dirty="0"/>
              <a:t>Può sembrare strano parlare di aspetto ludico della matematica; eppure... La matematica, un gioco che segue semplici regole che riguardano segni privi di senso tracciati sulla carta</a:t>
            </a:r>
            <a:r>
              <a:rPr lang="it-IT" sz="1300" dirty="0"/>
              <a:t>. (David Hilbert</a:t>
            </a:r>
            <a:r>
              <a:rPr lang="it-IT" sz="1300" baseline="30000" dirty="0"/>
              <a:t>1</a:t>
            </a:r>
            <a:r>
              <a:rPr lang="it-IT" sz="1300" dirty="0"/>
              <a:t>)</a:t>
            </a:r>
          </a:p>
          <a:p>
            <a:pPr algn="just">
              <a:spcAft>
                <a:spcPts val="400"/>
              </a:spcAft>
            </a:pPr>
            <a:r>
              <a:rPr lang="it-IT" sz="1300" i="1" dirty="0"/>
              <a:t>La matematica è un enorme campo giochi, riempito di tutti i possibili giocattoli con cui la mente umana può giocare</a:t>
            </a:r>
            <a:r>
              <a:rPr lang="it-IT" sz="1300" dirty="0"/>
              <a:t>. (Jacob Lurie</a:t>
            </a:r>
            <a:r>
              <a:rPr lang="it-IT" sz="1300" baseline="30000" dirty="0"/>
              <a:t>2</a:t>
            </a:r>
            <a:r>
              <a:rPr lang="it-IT" sz="1300" dirty="0"/>
              <a:t>)</a:t>
            </a:r>
          </a:p>
          <a:p>
            <a:pPr algn="just">
              <a:spcAft>
                <a:spcPts val="400"/>
              </a:spcAft>
            </a:pPr>
            <a:r>
              <a:rPr lang="it-IT" sz="1300" i="1" dirty="0"/>
              <a:t>Spesso si identifica la rigidità delle regole matematiche come l’espressione della sua serietà. Al contrario regole certe e circoscritte sono una delle ragioni d’essere del gioco</a:t>
            </a:r>
            <a:r>
              <a:rPr lang="it-IT" sz="1300" dirty="0"/>
              <a:t>.  (Maria Montessori</a:t>
            </a:r>
            <a:r>
              <a:rPr lang="it-IT" sz="1300" baseline="30000" dirty="0"/>
              <a:t>3</a:t>
            </a:r>
            <a:r>
              <a:rPr lang="it-IT" sz="1300" dirty="0"/>
              <a:t>, Emma Castelnuovo</a:t>
            </a:r>
            <a:r>
              <a:rPr lang="it-IT" sz="1300" baseline="30000" dirty="0"/>
              <a:t>4</a:t>
            </a:r>
            <a:r>
              <a:rPr lang="it-IT" sz="1300" dirty="0"/>
              <a:t>) </a:t>
            </a:r>
          </a:p>
          <a:p>
            <a:pPr algn="just">
              <a:spcAft>
                <a:spcPts val="400"/>
              </a:spcAft>
            </a:pPr>
            <a:r>
              <a:rPr lang="it-IT" sz="1300" i="1" dirty="0"/>
              <a:t>La matematica è il gioco più bello del mondo.  Assorbe più degli scacchi, scommette più del poker e dura più di Monopoli. E’ gratuita e può essere giocata ovunque</a:t>
            </a:r>
            <a:r>
              <a:rPr lang="it-IT" sz="1300" dirty="0"/>
              <a:t>. (Richard J. Trudeau</a:t>
            </a:r>
            <a:r>
              <a:rPr lang="it-IT" sz="1300" baseline="30000" dirty="0"/>
              <a:t>5</a:t>
            </a:r>
            <a:r>
              <a:rPr lang="it-IT" sz="1300" dirty="0"/>
              <a:t>)</a:t>
            </a:r>
          </a:p>
          <a:p>
            <a:pPr algn="just"/>
            <a:r>
              <a:rPr lang="it-IT" sz="1300" dirty="0"/>
              <a:t>Un altro piccolo    </a:t>
            </a:r>
            <a:r>
              <a:rPr lang="it-IT" sz="1300" b="1" dirty="0">
                <a:hlinkClick r:id="rId3" action="ppaction://hlinksldjump"/>
              </a:rPr>
              <a:t>esempio</a:t>
            </a:r>
            <a:r>
              <a:rPr lang="it-IT" sz="1300" dirty="0"/>
              <a:t>   ? </a:t>
            </a:r>
          </a:p>
          <a:p>
            <a:pPr algn="just"/>
            <a:r>
              <a:rPr lang="it-IT" sz="1400" dirty="0"/>
              <a:t>Su queste basi si fonda il nostro "</a:t>
            </a:r>
            <a:r>
              <a:rPr lang="it-IT" sz="1400" b="1" dirty="0"/>
              <a:t>Campionato di Matematica Ricreativa</a:t>
            </a:r>
            <a:r>
              <a:rPr lang="it-IT" sz="1400" dirty="0"/>
              <a:t>" che</a:t>
            </a:r>
            <a:r>
              <a:rPr lang="it-IT" sz="1400" b="1" dirty="0"/>
              <a:t> è una gara matematica ma, tutti possono affrontarla, non è necessario frequentare corsi di matematica o conoscere complicate formule o teoremi</a:t>
            </a:r>
            <a:r>
              <a:rPr lang="it-IT" sz="1400" dirty="0"/>
              <a:t>, bastano, invece, soltanto un po’ di logica, un pizzico di fantasia ma, soprattutto, voglia di giocare e quell'intuizione che fa capire che un problema apparentemente molto complicato è in realtà più semplice di quello che sembrava. </a:t>
            </a:r>
          </a:p>
          <a:p>
            <a:pPr lvl="0" algn="just"/>
            <a:r>
              <a:rPr lang="it-IT" sz="1400" dirty="0"/>
              <a:t>Per questo </a:t>
            </a:r>
            <a:r>
              <a:rPr lang="it-IT" sz="1400" b="1" dirty="0"/>
              <a:t>IL CAMPIONATO È RIVOLTO A TUTTI GLI ASSOCIATI DELL’UNITRE, AGLI STUDENTI DELLA SCUOLA SECONDARIA ED A CHIUNQUE VOGLIA PARTECIPARE, INDIPENDENTEMENTE DALLE PROPRIE CONOSCENZE MATEMATICHE E DAI CORSI SEGUITI</a:t>
            </a:r>
            <a:r>
              <a:rPr lang="it-IT" sz="1400" dirty="0"/>
              <a:t>.</a:t>
            </a:r>
          </a:p>
        </p:txBody>
      </p:sp>
      <p:sp>
        <p:nvSpPr>
          <p:cNvPr id="4" name="Titolo 3"/>
          <p:cNvSpPr>
            <a:spLocks noGrp="1"/>
          </p:cNvSpPr>
          <p:nvPr>
            <p:ph type="title"/>
          </p:nvPr>
        </p:nvSpPr>
        <p:spPr>
          <a:xfrm>
            <a:off x="186322" y="185192"/>
            <a:ext cx="9561512" cy="435496"/>
          </a:xfrm>
        </p:spPr>
        <p:txBody>
          <a:bodyPr>
            <a:normAutofit/>
          </a:bodyPr>
          <a:lstStyle/>
          <a:p>
            <a:r>
              <a:rPr lang="it-IT" sz="1600" b="1" u="sng">
                <a:solidFill>
                  <a:srgbClr val="222222"/>
                </a:solidFill>
                <a:latin typeface="Arial" pitchFamily="34" charset="0"/>
                <a:ea typeface="Calibri"/>
                <a:cs typeface="Arial" pitchFamily="34" charset="0"/>
              </a:rPr>
              <a:t>FINALITA’ DEL PROGETTO</a:t>
            </a:r>
            <a:endParaRPr lang="it-IT" dirty="0"/>
          </a:p>
        </p:txBody>
      </p:sp>
      <p:sp>
        <p:nvSpPr>
          <p:cNvPr id="3" name="Segnaposto contenuto 2"/>
          <p:cNvSpPr>
            <a:spLocks noGrp="1"/>
          </p:cNvSpPr>
          <p:nvPr>
            <p:ph idx="4294967295"/>
          </p:nvPr>
        </p:nvSpPr>
        <p:spPr>
          <a:xfrm>
            <a:off x="2000672" y="548680"/>
            <a:ext cx="7747161" cy="2375669"/>
          </a:xfrm>
        </p:spPr>
        <p:txBody>
          <a:bodyPr>
            <a:noAutofit/>
          </a:bodyPr>
          <a:lstStyle/>
          <a:p>
            <a:pPr marL="0" indent="0">
              <a:buNone/>
            </a:pPr>
            <a:r>
              <a:rPr lang="it-IT" sz="1200" dirty="0">
                <a:latin typeface="Arial" pitchFamily="34" charset="0"/>
                <a:cs typeface="Arial" pitchFamily="34" charset="0"/>
              </a:rPr>
              <a:t>                                Non vogliamo convincere che la matematica </a:t>
            </a:r>
          </a:p>
          <a:p>
            <a:pPr marL="180000" lvl="0" indent="-180000" algn="just">
              <a:spcBef>
                <a:spcPts val="300"/>
              </a:spcBef>
            </a:pPr>
            <a:r>
              <a:rPr lang="it-IT" sz="1200" dirty="0">
                <a:latin typeface="Arial" pitchFamily="34" charset="0"/>
                <a:cs typeface="Arial" pitchFamily="34" charset="0"/>
              </a:rPr>
              <a:t>è uno strumento di conoscenza scientifica più potente di qualsiasi altro in quanto fonte di tutti gli altri (Astronomia, Chimica, Fisica, Biologia ecc.), </a:t>
            </a:r>
          </a:p>
          <a:p>
            <a:pPr marL="180000" indent="-180000" algn="just">
              <a:spcBef>
                <a:spcPts val="300"/>
              </a:spcBef>
            </a:pPr>
            <a:r>
              <a:rPr lang="it-IT" sz="1200" dirty="0">
                <a:latin typeface="Arial" pitchFamily="34" charset="0"/>
                <a:cs typeface="Arial" pitchFamily="34" charset="0"/>
              </a:rPr>
              <a:t>è alla base dì ogni forma d'arte armoniosa (Pittura, Scultura, Musica, Poesia ecc.), </a:t>
            </a:r>
          </a:p>
          <a:p>
            <a:pPr marL="180000" indent="-180000" algn="just">
              <a:spcBef>
                <a:spcPts val="300"/>
              </a:spcBef>
            </a:pPr>
            <a:r>
              <a:rPr lang="it-IT" sz="1200" dirty="0">
                <a:latin typeface="Arial" pitchFamily="34" charset="0"/>
                <a:cs typeface="Arial" pitchFamily="34" charset="0"/>
              </a:rPr>
              <a:t>serve tutti i giorni </a:t>
            </a:r>
          </a:p>
          <a:p>
            <a:pPr marL="180000" indent="-180000" algn="just">
              <a:spcBef>
                <a:spcPts val="300"/>
              </a:spcBef>
            </a:pPr>
            <a:r>
              <a:rPr lang="it-IT" sz="1200" dirty="0">
                <a:latin typeface="Arial" pitchFamily="34" charset="0"/>
                <a:cs typeface="Arial" pitchFamily="34" charset="0"/>
              </a:rPr>
              <a:t>la sua pratica è fondamentale per il progresso dell’umanità, </a:t>
            </a:r>
          </a:p>
          <a:p>
            <a:pPr marL="180000" indent="-180000"/>
            <a:r>
              <a:rPr lang="it-IT" sz="1200" dirty="0">
                <a:latin typeface="Arial" pitchFamily="34" charset="0"/>
                <a:cs typeface="Arial" pitchFamily="34" charset="0"/>
              </a:rPr>
              <a:t>è immortale: </a:t>
            </a:r>
          </a:p>
          <a:p>
            <a:pPr marL="0" indent="0">
              <a:spcBef>
                <a:spcPts val="0"/>
              </a:spcBef>
              <a:buNone/>
            </a:pPr>
            <a:r>
              <a:rPr lang="it-IT" sz="1200" dirty="0">
                <a:latin typeface="Arial" pitchFamily="34" charset="0"/>
                <a:cs typeface="Arial" pitchFamily="34" charset="0"/>
              </a:rPr>
              <a:t>                                          ma </a:t>
            </a:r>
            <a:r>
              <a:rPr lang="it-IT" sz="1200" b="1" dirty="0">
                <a:latin typeface="Arial" pitchFamily="34" charset="0"/>
                <a:cs typeface="Arial" pitchFamily="34" charset="0"/>
              </a:rPr>
              <a:t>semplicemente vogliamo </a:t>
            </a:r>
          </a:p>
          <a:p>
            <a:pPr marL="180000" lvl="0" indent="-180000" algn="just">
              <a:spcBef>
                <a:spcPts val="600"/>
              </a:spcBef>
            </a:pPr>
            <a:r>
              <a:rPr lang="it-IT" sz="1200" dirty="0">
                <a:latin typeface="Arial" pitchFamily="34" charset="0"/>
                <a:cs typeface="Arial" pitchFamily="34" charset="0"/>
              </a:rPr>
              <a:t>mostrare, attraverso giochi e test logici, il suo aspetto ludico e divertente,</a:t>
            </a:r>
          </a:p>
          <a:p>
            <a:pPr marL="180000" lvl="0" indent="-180000" algn="just">
              <a:spcBef>
                <a:spcPts val="300"/>
              </a:spcBef>
            </a:pPr>
            <a:r>
              <a:rPr lang="it-IT" sz="1200" dirty="0">
                <a:latin typeface="Arial" pitchFamily="34" charset="0"/>
                <a:cs typeface="Arial" pitchFamily="34" charset="0"/>
              </a:rPr>
              <a:t>far provare il piacere di risolvere problemi </a:t>
            </a:r>
          </a:p>
          <a:p>
            <a:pPr marL="180000" indent="0" algn="just">
              <a:spcBef>
                <a:spcPts val="300"/>
              </a:spcBef>
              <a:buNone/>
            </a:pPr>
            <a:r>
              <a:rPr lang="it-IT" sz="1200" dirty="0">
                <a:latin typeface="Arial" pitchFamily="34" charset="0"/>
                <a:cs typeface="Arial" pitchFamily="34" charset="0"/>
              </a:rPr>
              <a:t>                                                     e , quindi, </a:t>
            </a:r>
          </a:p>
        </p:txBody>
      </p:sp>
      <p:sp>
        <p:nvSpPr>
          <p:cNvPr id="8" name="Freccia a sinistra 7">
            <a:hlinkClick r:id="rId4" action="ppaction://hlinksldjump"/>
          </p:cNvPr>
          <p:cNvSpPr/>
          <p:nvPr/>
        </p:nvSpPr>
        <p:spPr>
          <a:xfrm>
            <a:off x="9345489" y="6479628"/>
            <a:ext cx="402344" cy="242316"/>
          </a:xfrm>
          <a:prstGeom prst="lef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a:extLst>
              <a:ext uri="{FF2B5EF4-FFF2-40B4-BE49-F238E27FC236}">
                <a16:creationId xmlns:a16="http://schemas.microsoft.com/office/drawing/2014/main" id="{7D7AE36A-2E68-4AD0-97CE-5B5531660B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941923" cy="2728088"/>
          </a:xfrm>
          <a:prstGeom prst="rect">
            <a:avLst/>
          </a:prstGeom>
        </p:spPr>
      </p:pic>
    </p:spTree>
    <p:extLst>
      <p:ext uri="{BB962C8B-B14F-4D97-AF65-F5344CB8AC3E}">
        <p14:creationId xmlns:p14="http://schemas.microsoft.com/office/powerpoint/2010/main" val="8097262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28464" y="4725143"/>
            <a:ext cx="4824536" cy="1656185"/>
          </a:xfrm>
          <a:prstGeom prst="rect">
            <a:avLst/>
          </a:prstGeom>
          <a:solidFill>
            <a:srgbClr val="FFFF66"/>
          </a:solidFill>
          <a:ln>
            <a:no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128464" y="2780928"/>
            <a:ext cx="4824536" cy="3693319"/>
          </a:xfrm>
          <a:prstGeom prst="rect">
            <a:avLst/>
          </a:prstGeom>
        </p:spPr>
        <p:txBody>
          <a:bodyPr wrap="square">
            <a:spAutoFit/>
          </a:bodyPr>
          <a:lstStyle/>
          <a:p>
            <a:pPr algn="just"/>
            <a:r>
              <a:rPr lang="it-IT" sz="1500" b="1" dirty="0"/>
              <a:t>Il pallone che si usa nel gioco del calcio è costruito con 32 pezzi di cuoio. 12 sono pentagoni regolari e 20 sono esagoni regolari il cui lato è uguale a quello dei pentagoni. </a:t>
            </a:r>
          </a:p>
          <a:p>
            <a:pPr algn="just"/>
            <a:r>
              <a:rPr lang="it-IT" sz="1500" b="1" dirty="0"/>
              <a:t>I 32 pezzi vengono cuciti assieme. </a:t>
            </a:r>
          </a:p>
          <a:p>
            <a:pPr algn="just"/>
            <a:r>
              <a:rPr lang="it-IT" sz="1500" b="1" dirty="0"/>
              <a:t>Ciascuna cucitura unisce 2 lati di due pezzi diversi di cuoio. </a:t>
            </a:r>
          </a:p>
          <a:p>
            <a:pPr algn="just">
              <a:spcAft>
                <a:spcPts val="600"/>
              </a:spcAft>
            </a:pPr>
            <a:r>
              <a:rPr lang="it-IT" sz="1500" b="1" dirty="0"/>
              <a:t>Quante sono le cuciture in una palla di calcio?</a:t>
            </a:r>
          </a:p>
          <a:p>
            <a:pPr algn="just">
              <a:spcAft>
                <a:spcPts val="600"/>
              </a:spcAft>
            </a:pPr>
            <a:r>
              <a:rPr lang="it-IT" sz="1500" dirty="0"/>
              <a:t>Dobbiamo contarle? Abbiamo il pallone?    </a:t>
            </a:r>
            <a:r>
              <a:rPr lang="it-IT" sz="2400" b="1" dirty="0"/>
              <a:t>No!!! </a:t>
            </a:r>
          </a:p>
          <a:p>
            <a:pPr algn="just"/>
            <a:r>
              <a:rPr lang="it-IT" sz="1500" dirty="0"/>
              <a:t>La matematica aiuta non tanto a fare il conto, quanto a pensare che i lati sono in tutto 12*5 per i pentagoni e 20*6 per gli esagoni, quindi in tutto (12*5)+(20*6)=180. </a:t>
            </a:r>
          </a:p>
          <a:p>
            <a:pPr algn="just">
              <a:spcAft>
                <a:spcPts val="400"/>
              </a:spcAft>
            </a:pPr>
            <a:r>
              <a:rPr lang="it-IT" sz="1500" dirty="0"/>
              <a:t>Siccome ogni cucitura unisce due lati, le cuciture saranno in tutto 180:2=90. </a:t>
            </a:r>
          </a:p>
          <a:p>
            <a:pPr algn="just"/>
            <a:r>
              <a:rPr lang="it-IT" sz="1500" b="1" dirty="0"/>
              <a:t>Fatto! </a:t>
            </a:r>
            <a:r>
              <a:rPr lang="it-IT" sz="1500" dirty="0"/>
              <a:t>anzi, (citando una nota pubblicità di qualche anno fa) già fatto??!! (G. </a:t>
            </a:r>
            <a:r>
              <a:rPr lang="it-IT" sz="1500" dirty="0" err="1"/>
              <a:t>Filocamo</a:t>
            </a:r>
            <a:r>
              <a:rPr lang="it-IT" sz="1500" dirty="0"/>
              <a:t>)</a:t>
            </a:r>
          </a:p>
        </p:txBody>
      </p:sp>
      <p:sp>
        <p:nvSpPr>
          <p:cNvPr id="2" name="Titolo 1"/>
          <p:cNvSpPr>
            <a:spLocks noGrp="1"/>
          </p:cNvSpPr>
          <p:nvPr>
            <p:ph type="title"/>
          </p:nvPr>
        </p:nvSpPr>
        <p:spPr>
          <a:xfrm>
            <a:off x="416496" y="248182"/>
            <a:ext cx="8915400" cy="562074"/>
          </a:xfrm>
        </p:spPr>
        <p:txBody>
          <a:bodyPr>
            <a:normAutofit/>
          </a:bodyPr>
          <a:lstStyle/>
          <a:p>
            <a:r>
              <a:rPr lang="it-IT" sz="1600" b="1" dirty="0">
                <a:latin typeface="Arial" pitchFamily="34" charset="0"/>
                <a:cs typeface="Arial" pitchFamily="34" charset="0"/>
              </a:rPr>
              <a:t>ESEMPIO</a:t>
            </a:r>
          </a:p>
        </p:txBody>
      </p:sp>
      <p:sp>
        <p:nvSpPr>
          <p:cNvPr id="3" name="Segnaposto numero diapositiva 2"/>
          <p:cNvSpPr>
            <a:spLocks noGrp="1"/>
          </p:cNvSpPr>
          <p:nvPr>
            <p:ph type="sldNum" sz="quarter" idx="12"/>
          </p:nvPr>
        </p:nvSpPr>
        <p:spPr/>
        <p:txBody>
          <a:bodyPr/>
          <a:lstStyle/>
          <a:p>
            <a:fld id="{E7A41E1B-4F70-4964-A407-84C68BE8251C}" type="slidenum">
              <a:rPr lang="it-IT" smtClean="0"/>
              <a:t>7</a:t>
            </a:fld>
            <a:endParaRPr lang="it-IT" dirty="0"/>
          </a:p>
        </p:txBody>
      </p:sp>
      <p:sp>
        <p:nvSpPr>
          <p:cNvPr id="13" name="Freccia a sinistra 12">
            <a:hlinkClick r:id="rId2" action="ppaction://hlinksldjump"/>
          </p:cNvPr>
          <p:cNvSpPr/>
          <p:nvPr/>
        </p:nvSpPr>
        <p:spPr>
          <a:xfrm>
            <a:off x="9138764" y="6418357"/>
            <a:ext cx="402344" cy="242316"/>
          </a:xfrm>
          <a:prstGeom prst="lef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p:cNvPicPr/>
          <p:nvPr/>
        </p:nvPicPr>
        <p:blipFill>
          <a:blip r:embed="rId3" cstate="print">
            <a:extLst>
              <a:ext uri="{28A0092B-C50C-407E-A947-70E740481C1C}">
                <a14:useLocalDpi xmlns:a14="http://schemas.microsoft.com/office/drawing/2010/main"/>
              </a:ext>
            </a:extLst>
          </a:blip>
          <a:srcRect/>
          <a:stretch>
            <a:fillRect/>
          </a:stretch>
        </p:blipFill>
        <p:spPr bwMode="auto">
          <a:xfrm>
            <a:off x="5272644" y="1433940"/>
            <a:ext cx="4061102" cy="4946334"/>
          </a:xfrm>
          <a:prstGeom prst="rect">
            <a:avLst/>
          </a:prstGeom>
          <a:ln>
            <a:noFill/>
          </a:ln>
          <a:effectLst>
            <a:outerShdw blurRad="292100" dist="139700" dir="2700000" algn="tl" rotWithShape="0">
              <a:srgbClr val="333333">
                <a:alpha val="65000"/>
              </a:srgbClr>
            </a:outerShdw>
          </a:effectLst>
        </p:spPr>
      </p:pic>
      <p:pic>
        <p:nvPicPr>
          <p:cNvPr id="9" name="Immagine 8">
            <a:extLst>
              <a:ext uri="{FF2B5EF4-FFF2-40B4-BE49-F238E27FC236}">
                <a16:creationId xmlns:a16="http://schemas.microsoft.com/office/drawing/2014/main" id="{98415BA0-17E9-4851-A074-6EB6FB1813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941923" cy="2728088"/>
          </a:xfrm>
          <a:prstGeom prst="rect">
            <a:avLst/>
          </a:prstGeom>
        </p:spPr>
      </p:pic>
    </p:spTree>
    <p:extLst>
      <p:ext uri="{BB962C8B-B14F-4D97-AF65-F5344CB8AC3E}">
        <p14:creationId xmlns:p14="http://schemas.microsoft.com/office/powerpoint/2010/main" val="131537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p:cTn id="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4">
                                            <p:txEl>
                                              <p:pRg st="5" end="5"/>
                                            </p:txEl>
                                          </p:spTgt>
                                        </p:tgtEl>
                                      </p:cBhvr>
                                    </p:animEffect>
                                  </p:childTnLst>
                                </p:cTn>
                              </p:par>
                            </p:childTnLst>
                          </p:cTn>
                        </p:par>
                        <p:par>
                          <p:cTn id="10" fill="hold">
                            <p:stCondLst>
                              <p:cond delay="5500"/>
                            </p:stCondLst>
                            <p:childTnLst>
                              <p:par>
                                <p:cTn id="11" presetID="53" presetClass="entr" presetSubtype="16" fill="hold" nodeType="afterEffect">
                                  <p:stCondLst>
                                    <p:cond delay="3000"/>
                                  </p:stCondLst>
                                  <p:childTnLst>
                                    <p:set>
                                      <p:cBhvr>
                                        <p:cTn id="12" dur="1" fill="hold">
                                          <p:stCondLst>
                                            <p:cond delay="0"/>
                                          </p:stCondLst>
                                        </p:cTn>
                                        <p:tgtEl>
                                          <p:spTgt spid="4">
                                            <p:txEl>
                                              <p:pRg st="6" end="6"/>
                                            </p:txEl>
                                          </p:spTgt>
                                        </p:tgtEl>
                                        <p:attrNameLst>
                                          <p:attrName>style.visibility</p:attrName>
                                        </p:attrNameLst>
                                      </p:cBhvr>
                                      <p:to>
                                        <p:strVal val="visible"/>
                                      </p:to>
                                    </p:set>
                                    <p:anim calcmode="lin" valueType="num">
                                      <p:cBhvr>
                                        <p:cTn id="13"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15" dur="500"/>
                                        <p:tgtEl>
                                          <p:spTgt spid="4">
                                            <p:txEl>
                                              <p:pRg st="6" end="6"/>
                                            </p:txEl>
                                          </p:spTgt>
                                        </p:tgtEl>
                                      </p:cBhvr>
                                    </p:animEffect>
                                  </p:childTnLst>
                                </p:cTn>
                              </p:par>
                            </p:childTnLst>
                          </p:cTn>
                        </p:par>
                        <p:par>
                          <p:cTn id="16" fill="hold">
                            <p:stCondLst>
                              <p:cond delay="9000"/>
                            </p:stCondLst>
                            <p:childTnLst>
                              <p:par>
                                <p:cTn id="17" presetID="53" presetClass="entr" presetSubtype="16" fill="hold" nodeType="afterEffect">
                                  <p:stCondLst>
                                    <p:cond delay="300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p:cTn id="1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2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01023" y="620697"/>
            <a:ext cx="7437350" cy="2055079"/>
          </a:xfrm>
        </p:spPr>
        <p:txBody>
          <a:bodyPr rIns="126000">
            <a:noAutofit/>
          </a:bodyPr>
          <a:lstStyle/>
          <a:p>
            <a:pPr marL="0" indent="0">
              <a:buNone/>
            </a:pPr>
            <a:r>
              <a:rPr lang="it-IT" sz="1500" dirty="0">
                <a:latin typeface="Arial" pitchFamily="34" charset="0"/>
                <a:cs typeface="Arial" pitchFamily="34" charset="0"/>
              </a:rPr>
              <a:t>Il </a:t>
            </a:r>
            <a:r>
              <a:rPr lang="it-IT" sz="1500" b="1" dirty="0">
                <a:latin typeface="Arial" pitchFamily="34" charset="0"/>
                <a:cs typeface="Arial" pitchFamily="34" charset="0"/>
              </a:rPr>
              <a:t>2° Campionato Nazionale di Matematica Ricreativa</a:t>
            </a:r>
            <a:r>
              <a:rPr lang="it-IT" sz="1500" dirty="0">
                <a:latin typeface="Arial" pitchFamily="34" charset="0"/>
                <a:cs typeface="Arial" pitchFamily="34" charset="0"/>
              </a:rPr>
              <a:t> </a:t>
            </a:r>
          </a:p>
          <a:p>
            <a:pPr marL="0" indent="0">
              <a:buNone/>
            </a:pPr>
            <a:r>
              <a:rPr lang="it-IT" sz="1500" b="1" dirty="0">
                <a:latin typeface="Arial" pitchFamily="34" charset="0"/>
                <a:cs typeface="Arial" pitchFamily="34" charset="0"/>
              </a:rPr>
              <a:t>                     “L’UNITRE GIOCA CON LA MATEMATICA” </a:t>
            </a:r>
          </a:p>
          <a:p>
            <a:pPr marL="0" indent="0" algn="just">
              <a:buNone/>
            </a:pPr>
            <a:r>
              <a:rPr lang="it-IT" sz="1500" dirty="0">
                <a:latin typeface="Arial" pitchFamily="34" charset="0"/>
                <a:cs typeface="Arial" pitchFamily="34" charset="0"/>
              </a:rPr>
              <a:t>è una gara che si terrà a Ferrandina sabato </a:t>
            </a:r>
            <a:r>
              <a:rPr lang="it-IT" sz="1500" b="1" dirty="0">
                <a:latin typeface="Arial" pitchFamily="34" charset="0"/>
                <a:cs typeface="Arial" pitchFamily="34" charset="0"/>
              </a:rPr>
              <a:t>21 maggio 2022</a:t>
            </a:r>
            <a:r>
              <a:rPr lang="it-IT" sz="1500" dirty="0">
                <a:latin typeface="Arial" pitchFamily="34" charset="0"/>
                <a:cs typeface="Arial" pitchFamily="34" charset="0"/>
              </a:rPr>
              <a:t> alle ore 10.00 nella sede dell’Unitre c/o Monastero Santa Chiara in Largo Palestro, sotto la direzione di una commissione giudicatrice. </a:t>
            </a:r>
          </a:p>
          <a:p>
            <a:pPr marL="0" indent="0" algn="just">
              <a:buNone/>
            </a:pPr>
            <a:r>
              <a:rPr lang="it-IT" sz="1500" dirty="0">
                <a:latin typeface="Arial" pitchFamily="34" charset="0"/>
                <a:cs typeface="Arial" pitchFamily="34" charset="0"/>
              </a:rPr>
              <a:t>In questa competizione i concorrenti, divisi in cinque categorie, dovranno risolvere individualmente una serie di giochi matematici (quesiti di logica, matematica e intuito) nel tempo di 2 ore con premiazioni a fine giornata.</a:t>
            </a:r>
          </a:p>
        </p:txBody>
      </p:sp>
      <p:sp>
        <p:nvSpPr>
          <p:cNvPr id="5" name="Rettangolo 4"/>
          <p:cNvSpPr/>
          <p:nvPr/>
        </p:nvSpPr>
        <p:spPr>
          <a:xfrm>
            <a:off x="6" y="162391"/>
            <a:ext cx="9900472" cy="338554"/>
          </a:xfrm>
          <a:prstGeom prst="rect">
            <a:avLst/>
          </a:prstGeom>
        </p:spPr>
        <p:txBody>
          <a:bodyPr wrap="square">
            <a:spAutoFit/>
          </a:bodyPr>
          <a:lstStyle/>
          <a:p>
            <a:pPr algn="ctr"/>
            <a:r>
              <a:rPr lang="it-IT" sz="1600" b="1" u="sng" dirty="0">
                <a:solidFill>
                  <a:srgbClr val="222222"/>
                </a:solidFill>
                <a:latin typeface="Arial" pitchFamily="34" charset="0"/>
                <a:ea typeface="Calibri"/>
                <a:cs typeface="Arial" pitchFamily="34" charset="0"/>
              </a:rPr>
              <a:t>REGOLAMENTO</a:t>
            </a:r>
            <a:endParaRPr lang="it-IT" sz="1600" dirty="0">
              <a:latin typeface="Arial" pitchFamily="34" charset="0"/>
              <a:cs typeface="Arial" pitchFamily="34" charset="0"/>
            </a:endParaRPr>
          </a:p>
        </p:txBody>
      </p:sp>
      <p:sp>
        <p:nvSpPr>
          <p:cNvPr id="4" name="Rettangolo 3"/>
          <p:cNvSpPr/>
          <p:nvPr/>
        </p:nvSpPr>
        <p:spPr>
          <a:xfrm>
            <a:off x="200472" y="2675770"/>
            <a:ext cx="9373749" cy="4016484"/>
          </a:xfrm>
          <a:prstGeom prst="rect">
            <a:avLst/>
          </a:prstGeom>
        </p:spPr>
        <p:txBody>
          <a:bodyPr wrap="square" rIns="126000">
            <a:spAutoFit/>
          </a:bodyPr>
          <a:lstStyle/>
          <a:p>
            <a:pPr lvl="0" algn="just">
              <a:spcBef>
                <a:spcPts val="600"/>
              </a:spcBef>
            </a:pPr>
            <a:r>
              <a:rPr lang="it-IT" sz="1200" dirty="0">
                <a:latin typeface="Arial" pitchFamily="34" charset="0"/>
                <a:cs typeface="Arial" pitchFamily="34" charset="0"/>
              </a:rPr>
              <a:t> </a:t>
            </a:r>
            <a:r>
              <a:rPr lang="it-IT" sz="1200" b="1" dirty="0">
                <a:latin typeface="Arial" pitchFamily="34" charset="0"/>
                <a:cs typeface="Arial" pitchFamily="34" charset="0"/>
              </a:rPr>
              <a:t>   1.   PROMOTORI</a:t>
            </a:r>
            <a:endParaRPr lang="it-IT" sz="1200" dirty="0">
              <a:latin typeface="Arial" pitchFamily="34" charset="0"/>
              <a:cs typeface="Arial" pitchFamily="34" charset="0"/>
            </a:endParaRPr>
          </a:p>
          <a:p>
            <a:pPr algn="just"/>
            <a:r>
              <a:rPr lang="it-IT" sz="1200" dirty="0" err="1">
                <a:latin typeface="Arial" pitchFamily="34" charset="0"/>
                <a:cs typeface="Arial" pitchFamily="34" charset="0"/>
              </a:rPr>
              <a:t>L’Unitre</a:t>
            </a:r>
            <a:r>
              <a:rPr lang="it-IT" sz="1200" dirty="0">
                <a:latin typeface="Arial" pitchFamily="34" charset="0"/>
                <a:cs typeface="Arial" pitchFamily="34" charset="0"/>
              </a:rPr>
              <a:t> di Ferrandina, in collaborazione con </a:t>
            </a:r>
            <a:r>
              <a:rPr lang="it-IT" sz="1200" dirty="0" err="1">
                <a:latin typeface="Arial" pitchFamily="34" charset="0"/>
                <a:cs typeface="Arial" pitchFamily="34" charset="0"/>
              </a:rPr>
              <a:t>l’Unitre</a:t>
            </a:r>
            <a:r>
              <a:rPr lang="it-IT" sz="1200" dirty="0">
                <a:latin typeface="Arial" pitchFamily="34" charset="0"/>
                <a:cs typeface="Arial" pitchFamily="34" charset="0"/>
              </a:rPr>
              <a:t> nazionale, istituisce il           </a:t>
            </a:r>
            <a:r>
              <a:rPr lang="it-IT" sz="1200" b="1" dirty="0">
                <a:latin typeface="Arial" pitchFamily="34" charset="0"/>
                <a:cs typeface="Arial" pitchFamily="34" charset="0"/>
              </a:rPr>
              <a:t>2° Campionato Nazionale di Matematica Ricreativa</a:t>
            </a:r>
            <a:r>
              <a:rPr lang="it-IT" sz="1200" dirty="0">
                <a:latin typeface="Arial" pitchFamily="34" charset="0"/>
                <a:cs typeface="Arial" pitchFamily="34" charset="0"/>
              </a:rPr>
              <a:t>  </a:t>
            </a:r>
          </a:p>
          <a:p>
            <a:pPr algn="ctr"/>
            <a:r>
              <a:rPr lang="it-IT" sz="1200" dirty="0">
                <a:latin typeface="Arial" pitchFamily="34" charset="0"/>
                <a:cs typeface="Arial" pitchFamily="34" charset="0"/>
              </a:rPr>
              <a:t> </a:t>
            </a:r>
            <a:r>
              <a:rPr lang="it-IT" sz="1200" b="1" dirty="0">
                <a:latin typeface="Arial" pitchFamily="34" charset="0"/>
                <a:cs typeface="Arial" pitchFamily="34" charset="0"/>
              </a:rPr>
              <a:t>“L’UNITRE GIOCA CON LA MATEMATICA” </a:t>
            </a:r>
          </a:p>
          <a:p>
            <a:pPr algn="just">
              <a:spcBef>
                <a:spcPts val="600"/>
              </a:spcBef>
            </a:pPr>
            <a:r>
              <a:rPr lang="it-IT" sz="1200" b="1" dirty="0">
                <a:latin typeface="Arial" pitchFamily="34" charset="0"/>
                <a:cs typeface="Arial" pitchFamily="34" charset="0"/>
              </a:rPr>
              <a:t>     2.   CONCORRENTI</a:t>
            </a:r>
          </a:p>
          <a:p>
            <a:pPr algn="just"/>
            <a:r>
              <a:rPr lang="it-IT" sz="1200" dirty="0">
                <a:latin typeface="Arial" pitchFamily="34" charset="0"/>
                <a:cs typeface="Arial" pitchFamily="34" charset="0"/>
              </a:rPr>
              <a:t>Potranno partecipare al campionato tutti gli associati studenti e docenti delle UNITRE, gli studenti della scuola secondaria e tutti coloro i quali</a:t>
            </a:r>
            <a:r>
              <a:rPr lang="it-IT" sz="1200" dirty="0">
                <a:solidFill>
                  <a:srgbClr val="FF0000"/>
                </a:solidFill>
                <a:latin typeface="Arial" pitchFamily="34" charset="0"/>
                <a:cs typeface="Arial" pitchFamily="34" charset="0"/>
              </a:rPr>
              <a:t> </a:t>
            </a:r>
            <a:r>
              <a:rPr lang="it-IT" sz="1200" dirty="0">
                <a:latin typeface="Arial" pitchFamily="34" charset="0"/>
                <a:cs typeface="Arial" pitchFamily="34" charset="0"/>
              </a:rPr>
              <a:t>dimostrano interesse per la materia e fanno domanda di partecipazione. </a:t>
            </a:r>
            <a:r>
              <a:rPr lang="it-IT" sz="1200" b="1" dirty="0">
                <a:latin typeface="Arial" pitchFamily="34" charset="0"/>
                <a:cs typeface="Arial" pitchFamily="34" charset="0"/>
              </a:rPr>
              <a:t>Non è necessario frequentare corsi di matematica.</a:t>
            </a:r>
          </a:p>
          <a:p>
            <a:pPr algn="just"/>
            <a:r>
              <a:rPr lang="it-IT" sz="1200" dirty="0">
                <a:latin typeface="Arial" pitchFamily="34" charset="0"/>
                <a:cs typeface="Arial" pitchFamily="34" charset="0"/>
              </a:rPr>
              <a:t>I concorrenti dovranno partecipare al Campionato individualmente.</a:t>
            </a:r>
          </a:p>
          <a:p>
            <a:pPr lvl="0" algn="just">
              <a:spcBef>
                <a:spcPts val="600"/>
              </a:spcBef>
            </a:pPr>
            <a:r>
              <a:rPr lang="it-IT" sz="1200" b="1" dirty="0">
                <a:latin typeface="Arial" pitchFamily="34" charset="0"/>
                <a:cs typeface="Arial" pitchFamily="34" charset="0"/>
              </a:rPr>
              <a:t>     3.   CATEGORIE</a:t>
            </a:r>
          </a:p>
          <a:p>
            <a:r>
              <a:rPr lang="it-IT" sz="1200" dirty="0">
                <a:latin typeface="Arial" pitchFamily="34" charset="0"/>
                <a:cs typeface="Arial" pitchFamily="34" charset="0"/>
              </a:rPr>
              <a:t>Il campionato è suddiviso in 5 categorie:      </a:t>
            </a:r>
            <a:r>
              <a:rPr lang="it-IT" sz="1200" b="1" dirty="0">
                <a:latin typeface="Arial" pitchFamily="34" charset="0"/>
                <a:cs typeface="Arial" pitchFamily="34" charset="0"/>
              </a:rPr>
              <a:t>S1</a:t>
            </a:r>
            <a:r>
              <a:rPr lang="it-IT" sz="1200" dirty="0">
                <a:latin typeface="Arial" pitchFamily="34" charset="0"/>
                <a:cs typeface="Arial" pitchFamily="34" charset="0"/>
              </a:rPr>
              <a:t> studenti della scuola secondaria di I grado, </a:t>
            </a:r>
          </a:p>
          <a:p>
            <a:r>
              <a:rPr lang="it-IT" sz="1200" b="1" dirty="0">
                <a:latin typeface="Arial" pitchFamily="34" charset="0"/>
                <a:cs typeface="Arial" pitchFamily="34" charset="0"/>
              </a:rPr>
              <a:t>			     S2</a:t>
            </a:r>
            <a:r>
              <a:rPr lang="it-IT" sz="1200" dirty="0">
                <a:latin typeface="Arial" pitchFamily="34" charset="0"/>
                <a:cs typeface="Arial" pitchFamily="34" charset="0"/>
              </a:rPr>
              <a:t> studenti del biennio della scuola secondaria di II grado, </a:t>
            </a:r>
          </a:p>
          <a:p>
            <a:r>
              <a:rPr lang="it-IT" sz="1200" b="1" dirty="0">
                <a:latin typeface="Arial" pitchFamily="34" charset="0"/>
                <a:cs typeface="Arial" pitchFamily="34" charset="0"/>
              </a:rPr>
              <a:t>			     S3</a:t>
            </a:r>
            <a:r>
              <a:rPr lang="it-IT" sz="1200" dirty="0">
                <a:latin typeface="Arial" pitchFamily="34" charset="0"/>
                <a:cs typeface="Arial" pitchFamily="34" charset="0"/>
              </a:rPr>
              <a:t> studenti del triennio della scuola secondaria di II grado, </a:t>
            </a:r>
          </a:p>
          <a:p>
            <a:pPr algn="just"/>
            <a:r>
              <a:rPr lang="it-IT" sz="1200" b="1" dirty="0">
                <a:latin typeface="Arial" pitchFamily="34" charset="0"/>
                <a:cs typeface="Arial" pitchFamily="34" charset="0"/>
              </a:rPr>
              <a:t>			     A1</a:t>
            </a:r>
            <a:r>
              <a:rPr lang="it-IT" sz="1200" dirty="0">
                <a:latin typeface="Arial" pitchFamily="34" charset="0"/>
                <a:cs typeface="Arial" pitchFamily="34" charset="0"/>
              </a:rPr>
              <a:t> adulti privi di specifiche conoscenze matematiche (concorrenti che non hanno fatto studi</a:t>
            </a:r>
          </a:p>
          <a:p>
            <a:pPr algn="just"/>
            <a:r>
              <a:rPr lang="it-IT" sz="1200" dirty="0">
                <a:latin typeface="Arial" pitchFamily="34" charset="0"/>
                <a:cs typeface="Arial" pitchFamily="34" charset="0"/>
              </a:rPr>
              <a:t>  		                               scientifici),</a:t>
            </a:r>
          </a:p>
          <a:p>
            <a:pPr algn="just"/>
            <a:r>
              <a:rPr lang="it-IT" sz="1200" b="1" dirty="0">
                <a:latin typeface="Arial" pitchFamily="34" charset="0"/>
                <a:cs typeface="Arial" pitchFamily="34" charset="0"/>
              </a:rPr>
              <a:t>			     A2 </a:t>
            </a:r>
            <a:r>
              <a:rPr lang="it-IT" sz="1200" dirty="0">
                <a:latin typeface="Arial" pitchFamily="34" charset="0"/>
                <a:cs typeface="Arial" pitchFamily="34" charset="0"/>
              </a:rPr>
              <a:t>adulti forniti di istruzione specifica in matematica (concorrenti che hanno fatto studi</a:t>
            </a:r>
          </a:p>
          <a:p>
            <a:pPr algn="just"/>
            <a:r>
              <a:rPr lang="it-IT" sz="1200" dirty="0">
                <a:latin typeface="Arial" pitchFamily="34" charset="0"/>
                <a:cs typeface="Arial" pitchFamily="34" charset="0"/>
              </a:rPr>
              <a:t>			          scientifici).</a:t>
            </a:r>
          </a:p>
          <a:p>
            <a:pPr algn="just"/>
            <a:r>
              <a:rPr lang="it-IT" sz="1200" dirty="0">
                <a:latin typeface="Arial" pitchFamily="34" charset="0"/>
                <a:cs typeface="Arial" pitchFamily="34" charset="0"/>
              </a:rPr>
              <a:t>Le difficoltà dei "giochi" sono previste in funzione di ciascuna categoria.</a:t>
            </a:r>
          </a:p>
          <a:p>
            <a:pPr algn="just">
              <a:spcBef>
                <a:spcPts val="600"/>
              </a:spcBef>
            </a:pPr>
            <a:r>
              <a:rPr lang="it-IT" sz="1200" b="1" dirty="0">
                <a:latin typeface="Arial" pitchFamily="34" charset="0"/>
                <a:cs typeface="Arial" pitchFamily="34" charset="0"/>
              </a:rPr>
              <a:t>      4.   COMMISSIONE GIUDICATRICE </a:t>
            </a:r>
          </a:p>
          <a:p>
            <a:pPr algn="just"/>
            <a:r>
              <a:rPr lang="it-IT" sz="1200" dirty="0">
                <a:latin typeface="Arial" pitchFamily="34" charset="0"/>
                <a:cs typeface="Arial" pitchFamily="34" charset="0"/>
              </a:rPr>
              <a:t>La Commissione giudicatrice sarà composta da 2 membri e da un Presidente appositamente nominati. I componenti della commissione saranno resi noti entro il 30.04.2022.</a:t>
            </a:r>
          </a:p>
          <a:p>
            <a:pPr algn="just"/>
            <a:r>
              <a:rPr lang="it-IT" sz="1200" dirty="0">
                <a:latin typeface="Arial" pitchFamily="34" charset="0"/>
                <a:cs typeface="Arial" pitchFamily="34" charset="0"/>
              </a:rPr>
              <a:t>Il giudizio della Commissione sarà insindacabile e inappellabile.</a:t>
            </a:r>
          </a:p>
        </p:txBody>
      </p:sp>
      <p:sp>
        <p:nvSpPr>
          <p:cNvPr id="7" name="Freccia a destra 6">
            <a:hlinkClick r:id="rId2" action="ppaction://hlinksldjump"/>
          </p:cNvPr>
          <p:cNvSpPr/>
          <p:nvPr/>
        </p:nvSpPr>
        <p:spPr>
          <a:xfrm>
            <a:off x="9157025" y="6453336"/>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id="{CD24DAAD-56F2-4471-8DB0-B235C9FAF8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941923" cy="2728088"/>
          </a:xfrm>
          <a:prstGeom prst="rect">
            <a:avLst/>
          </a:prstGeom>
        </p:spPr>
      </p:pic>
    </p:spTree>
    <p:extLst>
      <p:ext uri="{BB962C8B-B14F-4D97-AF65-F5344CB8AC3E}">
        <p14:creationId xmlns:p14="http://schemas.microsoft.com/office/powerpoint/2010/main" val="24008556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01023" y="980728"/>
            <a:ext cx="7437350" cy="1872208"/>
          </a:xfrm>
        </p:spPr>
        <p:txBody>
          <a:bodyPr rIns="126000">
            <a:noAutofit/>
          </a:bodyPr>
          <a:lstStyle/>
          <a:p>
            <a:pPr marL="0" indent="0" algn="just">
              <a:spcBef>
                <a:spcPts val="600"/>
              </a:spcBef>
              <a:buNone/>
            </a:pPr>
            <a:r>
              <a:rPr lang="it-IT" sz="1400" b="1" dirty="0">
                <a:latin typeface="Arial" pitchFamily="34" charset="0"/>
                <a:cs typeface="Arial" pitchFamily="34" charset="0"/>
              </a:rPr>
              <a:t>COME PARTECIPARE </a:t>
            </a:r>
          </a:p>
          <a:p>
            <a:pPr marL="0" lvl="0" indent="0" algn="just">
              <a:spcBef>
                <a:spcPts val="600"/>
              </a:spcBef>
              <a:buNone/>
            </a:pPr>
            <a:r>
              <a:rPr lang="it-IT" sz="1300" b="1" dirty="0">
                <a:latin typeface="Arial" pitchFamily="34" charset="0"/>
                <a:cs typeface="Arial" pitchFamily="34" charset="0"/>
              </a:rPr>
              <a:t>     5.   INFORMAZIONI DA LEGGERE PRIMA DI ISCRIVERSI </a:t>
            </a:r>
          </a:p>
          <a:p>
            <a:pPr marL="0" indent="0">
              <a:spcBef>
                <a:spcPts val="0"/>
              </a:spcBef>
              <a:buNone/>
            </a:pPr>
            <a:r>
              <a:rPr lang="it-IT" sz="1200" dirty="0">
                <a:latin typeface="Arial" pitchFamily="34" charset="0"/>
                <a:cs typeface="Arial" pitchFamily="34" charset="0"/>
              </a:rPr>
              <a:t>Per partecipare occorrono due condizioni (entrambe):</a:t>
            </a:r>
          </a:p>
          <a:p>
            <a:pPr marL="216000" lvl="0" indent="-216000" algn="just">
              <a:spcBef>
                <a:spcPts val="0"/>
              </a:spcBef>
            </a:pPr>
            <a:r>
              <a:rPr lang="it-IT" sz="1200" b="1" dirty="0">
                <a:latin typeface="Arial" pitchFamily="34" charset="0"/>
                <a:cs typeface="Arial" pitchFamily="34" charset="0"/>
              </a:rPr>
              <a:t>la compilazione della scheda di iscrizione scaricabile sul nostro </a:t>
            </a:r>
            <a:r>
              <a:rPr lang="it-IT" sz="1200" b="1" dirty="0" err="1">
                <a:latin typeface="Arial" pitchFamily="34" charset="0"/>
                <a:cs typeface="Arial" pitchFamily="34" charset="0"/>
              </a:rPr>
              <a:t>form</a:t>
            </a:r>
            <a:r>
              <a:rPr lang="it-IT" sz="1200" b="1" dirty="0">
                <a:latin typeface="Arial" pitchFamily="34" charset="0"/>
                <a:cs typeface="Arial" pitchFamily="34" charset="0"/>
              </a:rPr>
              <a:t> online.</a:t>
            </a:r>
            <a:endParaRPr lang="it-IT" sz="1200" dirty="0">
              <a:latin typeface="Arial" pitchFamily="34" charset="0"/>
              <a:cs typeface="Arial" pitchFamily="34" charset="0"/>
            </a:endParaRPr>
          </a:p>
          <a:p>
            <a:pPr marL="0" lvl="0" indent="0" algn="just">
              <a:spcBef>
                <a:spcPts val="0"/>
              </a:spcBef>
              <a:buNone/>
            </a:pPr>
            <a:r>
              <a:rPr lang="it-IT" sz="1200" dirty="0">
                <a:latin typeface="Arial" pitchFamily="34" charset="0"/>
                <a:cs typeface="Arial" pitchFamily="34" charset="0"/>
              </a:rPr>
              <a:t>     e l’invio della stessa, completa dell'elenco dei nominativi dei concorrenti </a:t>
            </a:r>
            <a:r>
              <a:rPr lang="it-IT" sz="1200" b="1" dirty="0">
                <a:latin typeface="Arial" pitchFamily="34" charset="0"/>
                <a:cs typeface="Arial" pitchFamily="34" charset="0"/>
              </a:rPr>
              <a:t>entro il 21/03/2022 </a:t>
            </a:r>
            <a:r>
              <a:rPr lang="it-IT" sz="1200" dirty="0">
                <a:latin typeface="Arial" pitchFamily="34" charset="0"/>
                <a:cs typeface="Arial" pitchFamily="34" charset="0"/>
              </a:rPr>
              <a:t>all'indirizzo </a:t>
            </a:r>
            <a:r>
              <a:rPr lang="it-IT" sz="1200" b="1" dirty="0">
                <a:latin typeface="Arial" pitchFamily="34" charset="0"/>
                <a:cs typeface="Arial" pitchFamily="34" charset="0"/>
                <a:hlinkClick r:id="rId2"/>
              </a:rPr>
              <a:t>unitreferrandina@yahoo.it</a:t>
            </a:r>
            <a:r>
              <a:rPr lang="it-IT" sz="1200" dirty="0">
                <a:latin typeface="Arial" pitchFamily="34" charset="0"/>
                <a:cs typeface="Arial" pitchFamily="34" charset="0"/>
              </a:rPr>
              <a:t> e p.c. </a:t>
            </a:r>
            <a:r>
              <a:rPr lang="it-IT" sz="1200" b="1" dirty="0">
                <a:latin typeface="Arial" pitchFamily="34" charset="0"/>
                <a:cs typeface="Arial" pitchFamily="34" charset="0"/>
                <a:hlinkClick r:id="rId3"/>
              </a:rPr>
              <a:t>masciulli.g@libero.it</a:t>
            </a:r>
            <a:endParaRPr lang="it-IT" sz="1200" dirty="0">
              <a:latin typeface="Arial" pitchFamily="34" charset="0"/>
              <a:cs typeface="Arial" pitchFamily="34" charset="0"/>
            </a:endParaRPr>
          </a:p>
          <a:p>
            <a:pPr marL="216000" indent="-216000" algn="just">
              <a:spcBef>
                <a:spcPts val="0"/>
              </a:spcBef>
            </a:pPr>
            <a:r>
              <a:rPr lang="it-IT" sz="1200" b="1" dirty="0">
                <a:latin typeface="Arial" pitchFamily="34" charset="0"/>
                <a:cs typeface="Arial" pitchFamily="34" charset="0"/>
              </a:rPr>
              <a:t>il versamento della quota di iscrizione </a:t>
            </a:r>
            <a:r>
              <a:rPr lang="it-IT" sz="1200" dirty="0">
                <a:latin typeface="Arial" pitchFamily="34" charset="0"/>
                <a:cs typeface="Arial" pitchFamily="34" charset="0"/>
              </a:rPr>
              <a:t>pari a 10 € per ogni concorrente ( 0 € per gli studenti della scuola secondaria) e l’invio della relativa ricevuta di versamento entro il 07/05/2022 all’indirizzo suindicato.</a:t>
            </a:r>
          </a:p>
        </p:txBody>
      </p:sp>
      <p:sp>
        <p:nvSpPr>
          <p:cNvPr id="5" name="Rettangolo 4"/>
          <p:cNvSpPr/>
          <p:nvPr/>
        </p:nvSpPr>
        <p:spPr>
          <a:xfrm>
            <a:off x="-24010" y="174357"/>
            <a:ext cx="9900472" cy="338554"/>
          </a:xfrm>
          <a:prstGeom prst="rect">
            <a:avLst/>
          </a:prstGeom>
        </p:spPr>
        <p:txBody>
          <a:bodyPr wrap="square">
            <a:spAutoFit/>
          </a:bodyPr>
          <a:lstStyle/>
          <a:p>
            <a:pPr algn="ctr"/>
            <a:r>
              <a:rPr lang="it-IT" sz="1600" b="1" u="sng" dirty="0">
                <a:solidFill>
                  <a:srgbClr val="222222"/>
                </a:solidFill>
                <a:latin typeface="Arial" pitchFamily="34" charset="0"/>
                <a:ea typeface="Calibri"/>
                <a:cs typeface="Arial" pitchFamily="34" charset="0"/>
              </a:rPr>
              <a:t>REGOLAMENTO</a:t>
            </a:r>
            <a:endParaRPr lang="it-IT" sz="1600" dirty="0">
              <a:latin typeface="Arial" pitchFamily="34" charset="0"/>
              <a:cs typeface="Arial" pitchFamily="34" charset="0"/>
            </a:endParaRPr>
          </a:p>
        </p:txBody>
      </p:sp>
      <p:sp>
        <p:nvSpPr>
          <p:cNvPr id="7" name="Freccia a destra 6">
            <a:hlinkClick r:id="rId4" action="ppaction://hlinksldjump"/>
          </p:cNvPr>
          <p:cNvSpPr/>
          <p:nvPr/>
        </p:nvSpPr>
        <p:spPr>
          <a:xfrm>
            <a:off x="9157025" y="6479628"/>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136705" y="2852936"/>
            <a:ext cx="9437521" cy="3231654"/>
          </a:xfrm>
          <a:prstGeom prst="rect">
            <a:avLst/>
          </a:prstGeom>
        </p:spPr>
        <p:txBody>
          <a:bodyPr wrap="square">
            <a:spAutoFit/>
          </a:bodyPr>
          <a:lstStyle/>
          <a:p>
            <a:pPr marL="171450" indent="-171450" algn="just">
              <a:buFont typeface="Arial" pitchFamily="34" charset="0"/>
              <a:buChar char="•"/>
            </a:pPr>
            <a:r>
              <a:rPr lang="it-IT" sz="1200" dirty="0">
                <a:latin typeface="Arial" pitchFamily="34" charset="0"/>
                <a:cs typeface="Arial" pitchFamily="34" charset="0"/>
              </a:rPr>
              <a:t>Non sono accettate in alcun caso le iscrizioni incomplete (in particolare, le ricevute di versamento della quota di iscrizione senza la scheda di iscrizione compilata).</a:t>
            </a:r>
          </a:p>
          <a:p>
            <a:pPr marL="171450" lvl="0" indent="-171450" algn="just">
              <a:spcBef>
                <a:spcPts val="0"/>
              </a:spcBef>
              <a:buFont typeface="Arial" pitchFamily="34" charset="0"/>
              <a:buChar char="•"/>
            </a:pPr>
            <a:r>
              <a:rPr lang="it-IT" sz="1200" dirty="0">
                <a:latin typeface="Arial" pitchFamily="34" charset="0"/>
                <a:cs typeface="Arial" pitchFamily="34" charset="0"/>
              </a:rPr>
              <a:t>Dopo l’invio della scheda di iscrizione attendere la conferma (via posta elettronica) dell'avvenuta regolare preiscrizione al Campionato. In caso di mancata conferma si prega di contattare la segreteria tramite i contatti indicati.</a:t>
            </a:r>
          </a:p>
          <a:p>
            <a:pPr marL="171450" lvl="0" indent="-171450" algn="just">
              <a:spcBef>
                <a:spcPts val="0"/>
              </a:spcBef>
              <a:buFont typeface="Arial" pitchFamily="34" charset="0"/>
              <a:buChar char="•"/>
            </a:pPr>
            <a:r>
              <a:rPr lang="it-IT" sz="1200" dirty="0">
                <a:latin typeface="Arial" pitchFamily="34" charset="0"/>
                <a:cs typeface="Arial" pitchFamily="34" charset="0"/>
              </a:rPr>
              <a:t>Dopo la scadenza del termine delle iscrizioni, non ne saranno accettate di nuove se non in casi eccezionali per intercorsi accordi con la segreteria del Campionato solo dopo la verifica dei posti disponibili nella propria categoria di appartenenza.</a:t>
            </a:r>
          </a:p>
          <a:p>
            <a:pPr marL="171450" lvl="0" indent="-171450" algn="just">
              <a:spcBef>
                <a:spcPts val="0"/>
              </a:spcBef>
              <a:buFont typeface="Arial" pitchFamily="34" charset="0"/>
              <a:buChar char="•"/>
            </a:pPr>
            <a:r>
              <a:rPr lang="it-IT" sz="1200" dirty="0">
                <a:latin typeface="Arial" pitchFamily="34" charset="0"/>
                <a:cs typeface="Arial" pitchFamily="34" charset="0"/>
              </a:rPr>
              <a:t>Entro il termine delle iscrizioni potranno essere richieste correzioni di errori dei nominativi e/o delle categorie di iscrizioni già registrate. Eventuali segnalazioni di casi particolari – diversi dalle correzioni di cui sopra – dovranno essere tempestivamente comunicate alla segreteria.</a:t>
            </a:r>
          </a:p>
          <a:p>
            <a:pPr algn="just">
              <a:spcBef>
                <a:spcPts val="600"/>
              </a:spcBef>
            </a:pPr>
            <a:r>
              <a:rPr lang="it-IT" sz="1300" b="1" dirty="0">
                <a:latin typeface="Arial" pitchFamily="34" charset="0"/>
                <a:cs typeface="Arial" pitchFamily="34" charset="0"/>
              </a:rPr>
              <a:t>      6.   QUOTA DI ISCRIZIONE</a:t>
            </a:r>
          </a:p>
          <a:p>
            <a:pPr algn="just"/>
            <a:r>
              <a:rPr lang="it-IT" sz="1200" dirty="0">
                <a:latin typeface="Arial" pitchFamily="34" charset="0"/>
                <a:cs typeface="Arial" pitchFamily="34" charset="0"/>
              </a:rPr>
              <a:t>Ciascuna </a:t>
            </a:r>
            <a:r>
              <a:rPr lang="it-IT" sz="1200" dirty="0" err="1">
                <a:latin typeface="Arial" pitchFamily="34" charset="0"/>
                <a:cs typeface="Arial" pitchFamily="34" charset="0"/>
              </a:rPr>
              <a:t>Unitre</a:t>
            </a:r>
            <a:r>
              <a:rPr lang="it-IT" sz="1200" dirty="0">
                <a:latin typeface="Arial" pitchFamily="34" charset="0"/>
                <a:cs typeface="Arial" pitchFamily="34" charset="0"/>
              </a:rPr>
              <a:t> verserà 10 € per ogni concorrente a mezzo di un unico bonifico bancario, intestato a " </a:t>
            </a:r>
            <a:r>
              <a:rPr lang="it-IT" sz="1200" dirty="0" err="1">
                <a:latin typeface="Arial" pitchFamily="34" charset="0"/>
                <a:cs typeface="Arial" pitchFamily="34" charset="0"/>
              </a:rPr>
              <a:t>Unitre</a:t>
            </a:r>
            <a:r>
              <a:rPr lang="it-IT" sz="1200" dirty="0">
                <a:latin typeface="Arial" pitchFamily="34" charset="0"/>
                <a:cs typeface="Arial" pitchFamily="34" charset="0"/>
              </a:rPr>
              <a:t> - Ferrandina", c/o </a:t>
            </a:r>
            <a:r>
              <a:rPr lang="it-IT" sz="1200" b="1" dirty="0">
                <a:latin typeface="Arial" pitchFamily="34" charset="0"/>
                <a:cs typeface="Arial" pitchFamily="34" charset="0"/>
              </a:rPr>
              <a:t>Banca Intesa</a:t>
            </a:r>
            <a:r>
              <a:rPr lang="it-IT" sz="1200" dirty="0">
                <a:latin typeface="Arial" pitchFamily="34" charset="0"/>
                <a:cs typeface="Arial" pitchFamily="34" charset="0"/>
              </a:rPr>
              <a:t>, IBAN  </a:t>
            </a:r>
            <a:r>
              <a:rPr lang="it-IT" sz="1200" b="1" dirty="0">
                <a:latin typeface="Arial" pitchFamily="34" charset="0"/>
                <a:cs typeface="Arial" pitchFamily="34" charset="0"/>
              </a:rPr>
              <a:t>IT29L0306909606100000132143, </a:t>
            </a:r>
            <a:r>
              <a:rPr lang="it-IT" sz="1200" dirty="0">
                <a:latin typeface="Arial" pitchFamily="34" charset="0"/>
                <a:cs typeface="Arial" pitchFamily="34" charset="0"/>
              </a:rPr>
              <a:t>causale </a:t>
            </a:r>
            <a:r>
              <a:rPr lang="it-IT" sz="1200" b="1" dirty="0">
                <a:latin typeface="Arial" pitchFamily="34" charset="0"/>
                <a:cs typeface="Arial" pitchFamily="34" charset="0"/>
              </a:rPr>
              <a:t>"L’UNITRE GIOCA CON LA MATEMATICA". </a:t>
            </a:r>
            <a:endParaRPr lang="it-IT" sz="1200" dirty="0">
              <a:latin typeface="Arial" pitchFamily="34" charset="0"/>
              <a:cs typeface="Arial" pitchFamily="34" charset="0"/>
            </a:endParaRPr>
          </a:p>
          <a:p>
            <a:pPr algn="just"/>
            <a:r>
              <a:rPr lang="it-IT" sz="1200" dirty="0">
                <a:latin typeface="Arial" pitchFamily="34" charset="0"/>
                <a:cs typeface="Arial" pitchFamily="34" charset="0"/>
              </a:rPr>
              <a:t>È necessario conservare la ricevuta dell'avvenuto versamento in quanto può essere richiesta dall'Amministrazione </a:t>
            </a:r>
            <a:r>
              <a:rPr lang="it-IT" sz="1200" dirty="0" err="1">
                <a:latin typeface="Arial" pitchFamily="34" charset="0"/>
                <a:cs typeface="Arial" pitchFamily="34" charset="0"/>
              </a:rPr>
              <a:t>dell’Unitre</a:t>
            </a:r>
            <a:r>
              <a:rPr lang="it-IT" sz="1200" dirty="0">
                <a:latin typeface="Arial" pitchFamily="34" charset="0"/>
                <a:cs typeface="Arial" pitchFamily="34" charset="0"/>
              </a:rPr>
              <a:t>.</a:t>
            </a:r>
          </a:p>
          <a:p>
            <a:pPr lvl="0" algn="just">
              <a:spcBef>
                <a:spcPts val="600"/>
              </a:spcBef>
            </a:pPr>
            <a:r>
              <a:rPr lang="it-IT" sz="1300" b="1" dirty="0">
                <a:latin typeface="Arial" pitchFamily="34" charset="0"/>
                <a:cs typeface="Arial" pitchFamily="34" charset="0"/>
              </a:rPr>
              <a:t>     7.   SCADENZA DELLE ISCRIZIONI</a:t>
            </a:r>
          </a:p>
          <a:p>
            <a:pPr algn="just"/>
            <a:r>
              <a:rPr lang="it-IT" sz="1200" dirty="0">
                <a:latin typeface="Arial" pitchFamily="34" charset="0"/>
                <a:cs typeface="Arial" pitchFamily="34" charset="0"/>
              </a:rPr>
              <a:t>L'invio della scheda di iscrizione debitamente compilata</a:t>
            </a:r>
            <a:r>
              <a:rPr lang="it-IT" sz="1200" b="1" dirty="0">
                <a:latin typeface="Arial" pitchFamily="34" charset="0"/>
                <a:cs typeface="Arial" pitchFamily="34" charset="0"/>
              </a:rPr>
              <a:t> </a:t>
            </a:r>
            <a:r>
              <a:rPr lang="it-IT" sz="1200" dirty="0">
                <a:latin typeface="Arial" pitchFamily="34" charset="0"/>
                <a:cs typeface="Arial" pitchFamily="34" charset="0"/>
              </a:rPr>
              <a:t>deve essere effettuata entro e non oltre</a:t>
            </a:r>
            <a:r>
              <a:rPr lang="it-IT" sz="1200" b="1" dirty="0">
                <a:latin typeface="Arial" pitchFamily="34" charset="0"/>
                <a:cs typeface="Arial" pitchFamily="34" charset="0"/>
              </a:rPr>
              <a:t> lunedì 21 marzo 2022</a:t>
            </a:r>
            <a:r>
              <a:rPr lang="it-IT" sz="1200" dirty="0">
                <a:latin typeface="Arial" pitchFamily="34" charset="0"/>
                <a:cs typeface="Arial" pitchFamily="34" charset="0"/>
              </a:rPr>
              <a:t>. </a:t>
            </a:r>
          </a:p>
          <a:p>
            <a:pPr algn="just"/>
            <a:r>
              <a:rPr lang="it-IT" sz="1200" dirty="0">
                <a:latin typeface="Arial" pitchFamily="34" charset="0"/>
                <a:cs typeface="Arial" pitchFamily="34" charset="0"/>
              </a:rPr>
              <a:t>Eventuali deroghe saranno concesse sempre in accordo con la segreteria, e comunque non oltre il 21 aprile.</a:t>
            </a:r>
            <a:endParaRPr lang="it-IT" sz="1200" dirty="0"/>
          </a:p>
        </p:txBody>
      </p:sp>
      <p:pic>
        <p:nvPicPr>
          <p:cNvPr id="10" name="Immagine 9">
            <a:extLst>
              <a:ext uri="{FF2B5EF4-FFF2-40B4-BE49-F238E27FC236}">
                <a16:creationId xmlns:a16="http://schemas.microsoft.com/office/drawing/2014/main" id="{C3DE03B0-9CDB-443A-98E7-7043D40CFF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941923" cy="2728088"/>
          </a:xfrm>
          <a:prstGeom prst="rect">
            <a:avLst/>
          </a:prstGeom>
        </p:spPr>
      </p:pic>
    </p:spTree>
    <p:extLst>
      <p:ext uri="{BB962C8B-B14F-4D97-AF65-F5344CB8AC3E}">
        <p14:creationId xmlns:p14="http://schemas.microsoft.com/office/powerpoint/2010/main" val="31833132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6"/>
</p:tagLst>
</file>

<file path=ppt/theme/theme1.xml><?xml version="1.0" encoding="utf-8"?>
<a:theme xmlns:a="http://schemas.openxmlformats.org/drawingml/2006/main" name="Tema di Office">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emplate/>
  <TotalTime>10920</TotalTime>
  <Words>5134</Words>
  <Application>Microsoft Office PowerPoint</Application>
  <PresentationFormat>A4 (21x29,7 cm)</PresentationFormat>
  <Paragraphs>383</Paragraphs>
  <Slides>32</Slides>
  <Notes>15</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32</vt:i4>
      </vt:variant>
    </vt:vector>
  </HeadingPairs>
  <TitlesOfParts>
    <vt:vector size="36" baseType="lpstr">
      <vt:lpstr>Arial</vt:lpstr>
      <vt:lpstr>Bangle</vt:lpstr>
      <vt:lpstr>Calibri</vt:lpstr>
      <vt:lpstr>Tema di Office</vt:lpstr>
      <vt:lpstr>Presentazione standard di PowerPoint</vt:lpstr>
      <vt:lpstr>Presentazione standard di PowerPoint</vt:lpstr>
      <vt:lpstr>INDOVINELLO DELLA LUMACA  (Le prime versioni di questo problema risalgono ai  "primi secoli dell'era cristiana.")</vt:lpstr>
      <vt:lpstr>Siamo sicuri che sia matematica?</vt:lpstr>
      <vt:lpstr>GIOCARE CON LA MATEMATICA</vt:lpstr>
      <vt:lpstr>FINALITA’ DEL PROGETTO</vt:lpstr>
      <vt:lpstr>ESEMPIO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FERRANDINA</vt:lpstr>
      <vt:lpstr>PANORAMA DEL CENTRO STORICO</vt:lpstr>
      <vt:lpstr>ROVINE DI UGGIANO</vt:lpstr>
      <vt:lpstr>Chiesa madre SANTA MARIA DELLA CROCE</vt:lpstr>
      <vt:lpstr>COMPLESSO MONASTICO DI SANTA CHIARA - PORTALE del CONVENTO  Il complesso ospita, tra l’altro,  il Museo della Civiltà Contadina - Mestieri antichi e  la sede della nostra UniTre </vt:lpstr>
      <vt:lpstr>CASE A SCHIERA</vt:lpstr>
      <vt:lpstr>CHIESA DI SAN DOMENICO</vt:lpstr>
      <vt:lpstr>CHIESA del CONVENTO di SAN DOMENICO</vt:lpstr>
      <vt:lpstr>CHIESA del CONVENTO di SAN FRANCESCO</vt:lpstr>
      <vt:lpstr>CHIESA DELL’ADDOLORATA</vt:lpstr>
      <vt:lpstr>Molte sono le cappelle extra moenia, alcune anche di origine bizantina, presenti non solo in masserie e casini:                 la cappella di Santa Maria della Consolazione, la cappella delle tre croci (zona panoramica) …… e il  SANTUARIO della MADONNA DEI MALI  chiesa rurale affrescata dal nostro concittadino PIETRO ANTONIO FERRO (pittore del 1600)</vt:lpstr>
      <vt:lpstr>PIAZZA PLEBISCITO e  PALAZZO COMUNALE</vt:lpstr>
      <vt:lpstr>… PALAZZO CANTORIO</vt:lpstr>
      <vt:lpstr>Molte masserie  nell’agro ferrandinese tra le quali  la MASSERIA LA PARATA </vt:lpstr>
      <vt:lpstr>IL TERRITORIO CIRCOSTANTE</vt:lpstr>
      <vt:lpstr>MATERA – Patrimonio Mondiale UNESCO dal 1993 e Capitale Europea della Cultura NEL 2019</vt:lpstr>
      <vt:lpstr>LA BASILCATA</vt:lpstr>
      <vt:lpstr>LINK UTILI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TERREMOTO: CONOSCERLO E DIFENDERSI</dc:title>
  <dc:creator>UTENTE</dc:creator>
  <cp:lastModifiedBy>UTENTE</cp:lastModifiedBy>
  <cp:revision>692</cp:revision>
  <dcterms:created xsi:type="dcterms:W3CDTF">2017-04-15T14:10:11Z</dcterms:created>
  <dcterms:modified xsi:type="dcterms:W3CDTF">2021-12-02T16:23:32Z</dcterms:modified>
</cp:coreProperties>
</file>