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35"/>
  </p:notesMasterIdLst>
  <p:handoutMasterIdLst>
    <p:handoutMasterId r:id="rId36"/>
  </p:handoutMasterIdLst>
  <p:sldIdLst>
    <p:sldId id="329" r:id="rId2"/>
    <p:sldId id="256" r:id="rId3"/>
    <p:sldId id="334" r:id="rId4"/>
    <p:sldId id="301" r:id="rId5"/>
    <p:sldId id="258" r:id="rId6"/>
    <p:sldId id="335" r:id="rId7"/>
    <p:sldId id="259" r:id="rId8"/>
    <p:sldId id="260" r:id="rId9"/>
    <p:sldId id="261" r:id="rId10"/>
    <p:sldId id="331" r:id="rId11"/>
    <p:sldId id="262" r:id="rId12"/>
    <p:sldId id="263" r:id="rId13"/>
    <p:sldId id="303" r:id="rId14"/>
    <p:sldId id="264" r:id="rId15"/>
    <p:sldId id="265" r:id="rId16"/>
    <p:sldId id="266" r:id="rId17"/>
    <p:sldId id="269" r:id="rId18"/>
    <p:sldId id="270" r:id="rId19"/>
    <p:sldId id="330" r:id="rId20"/>
    <p:sldId id="328" r:id="rId21"/>
    <p:sldId id="272" r:id="rId22"/>
    <p:sldId id="273" r:id="rId23"/>
    <p:sldId id="274" r:id="rId24"/>
    <p:sldId id="276" r:id="rId25"/>
    <p:sldId id="277" r:id="rId26"/>
    <p:sldId id="278" r:id="rId27"/>
    <p:sldId id="300" r:id="rId28"/>
    <p:sldId id="306" r:id="rId29"/>
    <p:sldId id="304" r:id="rId30"/>
    <p:sldId id="297" r:id="rId31"/>
    <p:sldId id="298" r:id="rId32"/>
    <p:sldId id="333" r:id="rId33"/>
    <p:sldId id="332" r:id="rId34"/>
  </p:sldIdLst>
  <p:sldSz cx="9906000" cy="6858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 id="{ABFFB004-E582-47B5-9159-51F21DAFBCB7}">
          <p14:sldIdLst>
            <p14:sldId id="329"/>
            <p14:sldId id="256"/>
            <p14:sldId id="334"/>
            <p14:sldId id="301"/>
          </p14:sldIdLst>
        </p14:section>
        <p14:section name="BANDO" id="{5280B121-6829-48E2-985E-C8B10B666167}">
          <p14:sldIdLst>
            <p14:sldId id="258"/>
            <p14:sldId id="335"/>
          </p14:sldIdLst>
        </p14:section>
        <p14:section name="REGOLAMENTO" id="{0FA55AB6-30F2-4A8E-904A-658A47A39F3B}">
          <p14:sldIdLst>
            <p14:sldId id="259"/>
            <p14:sldId id="260"/>
            <p14:sldId id="261"/>
            <p14:sldId id="331"/>
          </p14:sldIdLst>
        </p14:section>
        <p14:section name="PROGRAMMA" id="{C18B138F-46D1-43B2-9D5D-EB240609D06A}">
          <p14:sldIdLst>
            <p14:sldId id="262"/>
          </p14:sldIdLst>
        </p14:section>
        <p14:section name="Brevi notizie sulla città" id="{1CE1E628-6AB8-4A49-B2C0-BA556D648F50}">
          <p14:sldIdLst>
            <p14:sldId id="263"/>
            <p14:sldId id="303"/>
            <p14:sldId id="264"/>
            <p14:sldId id="265"/>
            <p14:sldId id="266"/>
            <p14:sldId id="269"/>
            <p14:sldId id="270"/>
            <p14:sldId id="330"/>
            <p14:sldId id="328"/>
            <p14:sldId id="272"/>
            <p14:sldId id="273"/>
            <p14:sldId id="274"/>
            <p14:sldId id="276"/>
            <p14:sldId id="277"/>
            <p14:sldId id="278"/>
          </p14:sldIdLst>
        </p14:section>
        <p14:section name="IL TERRITORIO CIRCOSTANTE" id="{F725CD81-75D4-490C-A185-61BF30FBD93A}">
          <p14:sldIdLst>
            <p14:sldId id="300"/>
            <p14:sldId id="306"/>
            <p14:sldId id="304"/>
            <p14:sldId id="297"/>
            <p14:sldId id="298"/>
            <p14:sldId id="333"/>
            <p14:sldId id="33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BF6"/>
    <a:srgbClr val="8EE1F2"/>
    <a:srgbClr val="A5B592"/>
    <a:srgbClr val="666633"/>
    <a:srgbClr val="37DD00"/>
    <a:srgbClr val="FFFF66"/>
    <a:srgbClr val="A3A14F"/>
    <a:srgbClr val="B7B56B"/>
    <a:srgbClr val="FF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1829" autoAdjust="0"/>
  </p:normalViewPr>
  <p:slideViewPr>
    <p:cSldViewPr>
      <p:cViewPr varScale="1">
        <p:scale>
          <a:sx n="79" d="100"/>
          <a:sy n="79" d="100"/>
        </p:scale>
        <p:origin x="240"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32"/>
    </p:cViewPr>
  </p:sorterViewPr>
  <p:notesViewPr>
    <p:cSldViewPr>
      <p:cViewPr>
        <p:scale>
          <a:sx n="124" d="100"/>
          <a:sy n="124" d="100"/>
        </p:scale>
        <p:origin x="-1374" y="9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CAFCD-2617-481C-9650-DC101B0611AA}" type="datetimeFigureOut">
              <a:rPr lang="it-IT" smtClean="0"/>
              <a:t>06/02/2023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B40DDE-6DF1-421E-91C4-781B3A90A148}" type="slidenum">
              <a:rPr lang="it-IT" smtClean="0"/>
              <a:t>‹N›</a:t>
            </a:fld>
            <a:endParaRPr lang="it-IT"/>
          </a:p>
        </p:txBody>
      </p:sp>
    </p:spTree>
    <p:extLst>
      <p:ext uri="{BB962C8B-B14F-4D97-AF65-F5344CB8AC3E}">
        <p14:creationId xmlns:p14="http://schemas.microsoft.com/office/powerpoint/2010/main" val="222601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DB175-D034-4EA5-84C6-C29A14FB17E6}" type="datetimeFigureOut">
              <a:rPr lang="it-IT" smtClean="0"/>
              <a:t>06/02/2023</a:t>
            </a:fld>
            <a:endParaRPr lang="it-IT" dirty="0"/>
          </a:p>
        </p:txBody>
      </p:sp>
      <p:sp>
        <p:nvSpPr>
          <p:cNvPr id="4" name="Segnaposto immagine diapositiva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90A0D-0AE4-4765-970E-9F58629E2165}" type="slidenum">
              <a:rPr lang="it-IT" smtClean="0"/>
              <a:t>‹N›</a:t>
            </a:fld>
            <a:endParaRPr lang="it-IT" dirty="0"/>
          </a:p>
        </p:txBody>
      </p:sp>
    </p:spTree>
    <p:extLst>
      <p:ext uri="{BB962C8B-B14F-4D97-AF65-F5344CB8AC3E}">
        <p14:creationId xmlns:p14="http://schemas.microsoft.com/office/powerpoint/2010/main" val="215651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190A0D-0AE4-4765-970E-9F58629E2165}" type="slidenum">
              <a:rPr lang="it-IT" smtClean="0"/>
              <a:t>1</a:t>
            </a:fld>
            <a:endParaRPr lang="it-IT" dirty="0"/>
          </a:p>
        </p:txBody>
      </p:sp>
    </p:spTree>
    <p:extLst>
      <p:ext uri="{BB962C8B-B14F-4D97-AF65-F5344CB8AC3E}">
        <p14:creationId xmlns:p14="http://schemas.microsoft.com/office/powerpoint/2010/main" val="245766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190A0D-0AE4-4765-970E-9F58629E2165}" type="slidenum">
              <a:rPr lang="it-IT" smtClean="0"/>
              <a:t>22</a:t>
            </a:fld>
            <a:endParaRPr lang="it-IT" dirty="0"/>
          </a:p>
        </p:txBody>
      </p:sp>
    </p:spTree>
    <p:extLst>
      <p:ext uri="{BB962C8B-B14F-4D97-AF65-F5344CB8AC3E}">
        <p14:creationId xmlns:p14="http://schemas.microsoft.com/office/powerpoint/2010/main" val="298272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E48C42F-C6AF-4F27-960C-9D441EE1EE70}" type="slidenum">
              <a:rPr lang="it-IT" smtClean="0"/>
              <a:t>24</a:t>
            </a:fld>
            <a:endParaRPr lang="it-IT"/>
          </a:p>
        </p:txBody>
      </p:sp>
    </p:spTree>
    <p:extLst>
      <p:ext uri="{BB962C8B-B14F-4D97-AF65-F5344CB8AC3E}">
        <p14:creationId xmlns:p14="http://schemas.microsoft.com/office/powerpoint/2010/main" val="203551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27</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 Sassi, il centro storico, le chiese rupestri, il Parco della Murgia Materana sono luoghi che si fondono continuamente e svelano l’evoluzione storica di Matera</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I Sassi di Matera, Patrimonio Mondiale UNESCO dal 1993, sono un luogo unico e dal fascino straordinario che testimoniano come l’uomo abbia vissuto per millenni in un ambiente fiabesco.</a:t>
            </a:r>
          </a:p>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28</a:t>
            </a:fld>
            <a:endParaRPr lang="it-IT" dirty="0"/>
          </a:p>
        </p:txBody>
      </p:sp>
    </p:spTree>
    <p:extLst>
      <p:ext uri="{BB962C8B-B14F-4D97-AF65-F5344CB8AC3E}">
        <p14:creationId xmlns:p14="http://schemas.microsoft.com/office/powerpoint/2010/main" val="409794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31</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algn="just"/>
            <a:r>
              <a:rPr lang="it-IT" sz="1200" u="none" baseline="30000" dirty="0">
                <a:solidFill>
                  <a:schemeClr val="tx1"/>
                </a:solidFill>
              </a:rPr>
              <a:t>1     </a:t>
            </a:r>
            <a:r>
              <a:rPr lang="it-IT" sz="1200" b="1" dirty="0"/>
              <a:t>David </a:t>
            </a:r>
            <a:r>
              <a:rPr lang="it-IT" sz="1200" b="1" dirty="0" err="1"/>
              <a:t>Hilbert</a:t>
            </a:r>
            <a:r>
              <a:rPr lang="it-IT" sz="1200" b="1" u="none" baseline="30000" dirty="0">
                <a:solidFill>
                  <a:schemeClr val="tx1"/>
                </a:solidFill>
              </a:rPr>
              <a:t> </a:t>
            </a:r>
            <a:r>
              <a:rPr lang="it-IT" sz="1200" u="none" dirty="0">
                <a:solidFill>
                  <a:schemeClr val="tx1"/>
                </a:solidFill>
              </a:rPr>
              <a:t>(</a:t>
            </a:r>
            <a:r>
              <a:rPr lang="it-IT" sz="1200" u="none" dirty="0" err="1">
                <a:solidFill>
                  <a:schemeClr val="tx1"/>
                </a:solidFill>
              </a:rPr>
              <a:t>Konigsberg</a:t>
            </a:r>
            <a:r>
              <a:rPr lang="it-IT" sz="1200" u="none" dirty="0">
                <a:solidFill>
                  <a:schemeClr val="tx1"/>
                </a:solidFill>
              </a:rPr>
              <a:t>, 23.01.1862</a:t>
            </a:r>
            <a:r>
              <a:rPr lang="it-IT" sz="1200" u="none" baseline="0" dirty="0">
                <a:solidFill>
                  <a:schemeClr val="tx1"/>
                </a:solidFill>
              </a:rPr>
              <a:t> _ Gottinga, 14.02.1943) </a:t>
            </a:r>
            <a:r>
              <a:rPr lang="it-IT" sz="1200" u="none" dirty="0">
                <a:solidFill>
                  <a:schemeClr val="tx1"/>
                </a:solidFill>
              </a:rPr>
              <a:t>è stato uno dei più eminenti ed influenti matematici del  periodo a cavallo tra il XIX e</a:t>
            </a:r>
            <a:r>
              <a:rPr lang="it-IT" sz="1200" u="none" baseline="0" dirty="0">
                <a:solidFill>
                  <a:schemeClr val="tx1"/>
                </a:solidFill>
              </a:rPr>
              <a:t> il XX secolo.</a:t>
            </a:r>
          </a:p>
          <a:p>
            <a:pPr marL="0" indent="0" algn="just">
              <a:buNone/>
            </a:pPr>
            <a:r>
              <a:rPr lang="it-IT" sz="1200" u="none" baseline="30000" dirty="0">
                <a:solidFill>
                  <a:schemeClr val="tx1"/>
                </a:solidFill>
              </a:rPr>
              <a:t>2</a:t>
            </a:r>
            <a:r>
              <a:rPr lang="it-IT" sz="1200" u="none" baseline="0" dirty="0">
                <a:solidFill>
                  <a:schemeClr val="tx1"/>
                </a:solidFill>
              </a:rPr>
              <a:t>   </a:t>
            </a:r>
            <a:r>
              <a:rPr lang="it-IT" sz="1200" b="1" dirty="0"/>
              <a:t>Jacob </a:t>
            </a:r>
            <a:r>
              <a:rPr lang="it-IT" sz="1200" b="1" dirty="0" err="1"/>
              <a:t>Lurie</a:t>
            </a:r>
            <a:r>
              <a:rPr lang="it-IT" sz="1200" b="1" u="none" baseline="0" dirty="0">
                <a:solidFill>
                  <a:schemeClr val="tx1"/>
                </a:solidFill>
              </a:rPr>
              <a:t> </a:t>
            </a:r>
            <a:r>
              <a:rPr lang="it-IT" sz="1200" u="none" dirty="0">
                <a:solidFill>
                  <a:schemeClr val="tx1"/>
                </a:solidFill>
              </a:rPr>
              <a:t>(Washington, 7.12.1977) è un matematico americano professore all’</a:t>
            </a:r>
            <a:r>
              <a:rPr lang="it-IT" sz="1200" u="none" dirty="0" err="1">
                <a:solidFill>
                  <a:schemeClr val="tx1"/>
                </a:solidFill>
              </a:rPr>
              <a:t>Institute</a:t>
            </a:r>
            <a:r>
              <a:rPr lang="it-IT" sz="1200" u="none" baseline="0" dirty="0">
                <a:solidFill>
                  <a:schemeClr val="tx1"/>
                </a:solidFill>
              </a:rPr>
              <a:t> for Advanced </a:t>
            </a:r>
            <a:r>
              <a:rPr lang="it-IT" sz="1200" u="none" baseline="0" dirty="0" err="1">
                <a:solidFill>
                  <a:schemeClr val="tx1"/>
                </a:solidFill>
              </a:rPr>
              <a:t>Study</a:t>
            </a:r>
            <a:r>
              <a:rPr lang="it-IT" sz="1200" u="none" baseline="0" dirty="0">
                <a:solidFill>
                  <a:schemeClr val="tx1"/>
                </a:solidFill>
              </a:rPr>
              <a:t>.</a:t>
            </a:r>
            <a:r>
              <a:rPr lang="it-IT" sz="1200" u="none" dirty="0">
                <a:solidFill>
                  <a:schemeClr val="tx1"/>
                </a:solidFill>
              </a:rPr>
              <a:t> </a:t>
            </a:r>
            <a:r>
              <a:rPr lang="it-IT" sz="1200" u="none" dirty="0" err="1">
                <a:solidFill>
                  <a:schemeClr val="tx1"/>
                </a:solidFill>
              </a:rPr>
              <a:t>Lurie</a:t>
            </a:r>
            <a:r>
              <a:rPr lang="it-IT" sz="1200" u="none" dirty="0">
                <a:solidFill>
                  <a:schemeClr val="tx1"/>
                </a:solidFill>
              </a:rPr>
              <a:t> è un </a:t>
            </a:r>
            <a:r>
              <a:rPr lang="it-IT" sz="1200" u="none" dirty="0" err="1">
                <a:solidFill>
                  <a:schemeClr val="tx1"/>
                </a:solidFill>
              </a:rPr>
              <a:t>MacArthur</a:t>
            </a:r>
            <a:r>
              <a:rPr lang="it-IT" sz="1200" u="none" dirty="0">
                <a:solidFill>
                  <a:schemeClr val="tx1"/>
                </a:solidFill>
              </a:rPr>
              <a:t> </a:t>
            </a:r>
            <a:r>
              <a:rPr lang="it-IT" sz="1200" u="none" dirty="0" err="1">
                <a:solidFill>
                  <a:schemeClr val="tx1"/>
                </a:solidFill>
              </a:rPr>
              <a:t>Fellow</a:t>
            </a:r>
            <a:r>
              <a:rPr lang="it-IT" sz="1200" u="none" dirty="0">
                <a:solidFill>
                  <a:schemeClr val="tx1"/>
                </a:solidFill>
              </a:rPr>
              <a:t> 2014. </a:t>
            </a:r>
          </a:p>
          <a:p>
            <a:pPr marL="0" indent="0" algn="just">
              <a:buNone/>
            </a:pPr>
            <a:r>
              <a:rPr lang="it-IT" sz="1200" u="none" baseline="30000" dirty="0">
                <a:solidFill>
                  <a:schemeClr val="tx1"/>
                </a:solidFill>
              </a:rPr>
              <a:t>3</a:t>
            </a:r>
            <a:r>
              <a:rPr lang="it-IT" sz="1200" u="none" baseline="0" dirty="0">
                <a:solidFill>
                  <a:schemeClr val="tx1"/>
                </a:solidFill>
              </a:rPr>
              <a:t>   </a:t>
            </a:r>
            <a:r>
              <a:rPr lang="it-IT" sz="1200" b="1" u="none" baseline="0" dirty="0">
                <a:solidFill>
                  <a:schemeClr val="tx1"/>
                </a:solidFill>
              </a:rPr>
              <a:t>Maria Montessori </a:t>
            </a:r>
            <a:r>
              <a:rPr lang="it-IT" sz="1200" u="none" dirty="0">
                <a:solidFill>
                  <a:schemeClr val="tx1"/>
                </a:solidFill>
              </a:rPr>
              <a:t>(Chiaravalle AN 31 agosto 1870 - </a:t>
            </a:r>
            <a:r>
              <a:rPr lang="it-IT" sz="1200" u="none" dirty="0" err="1">
                <a:solidFill>
                  <a:schemeClr val="tx1"/>
                </a:solidFill>
              </a:rPr>
              <a:t>Noordwijk</a:t>
            </a:r>
            <a:r>
              <a:rPr lang="it-IT" sz="1200" u="none" dirty="0">
                <a:solidFill>
                  <a:schemeClr val="tx1"/>
                </a:solidFill>
              </a:rPr>
              <a:t> 6 maggio 1952) è stato un medico italiano ed educatrice meglio conosciuta per la filosofia dell’educazione che porta il suo nome e la sua scrittura sulla pedagogia scientifica </a:t>
            </a:r>
          </a:p>
          <a:p>
            <a:pPr algn="just"/>
            <a:r>
              <a:rPr lang="it-IT" sz="1200" u="none" baseline="30000" dirty="0">
                <a:solidFill>
                  <a:schemeClr val="tx1"/>
                </a:solidFill>
              </a:rPr>
              <a:t>4</a:t>
            </a:r>
            <a:r>
              <a:rPr lang="it-IT" sz="1200" u="none" baseline="0" dirty="0">
                <a:solidFill>
                  <a:schemeClr val="tx1"/>
                </a:solidFill>
              </a:rPr>
              <a:t>   </a:t>
            </a:r>
            <a:r>
              <a:rPr lang="it-IT" sz="1200" b="1" u="none" baseline="0" dirty="0">
                <a:solidFill>
                  <a:schemeClr val="tx1"/>
                </a:solidFill>
              </a:rPr>
              <a:t>Emma Castelnuovo </a:t>
            </a:r>
            <a:r>
              <a:rPr lang="it-IT" sz="1200" u="none" dirty="0">
                <a:solidFill>
                  <a:schemeClr val="tx1"/>
                </a:solidFill>
              </a:rPr>
              <a:t>(Roma, 12.12.1913 </a:t>
            </a:r>
            <a:r>
              <a:rPr lang="it-IT" sz="1200" u="none" dirty="0">
                <a:solidFill>
                  <a:schemeClr val="tx1"/>
                </a:solidFill>
                <a:effectLst>
                  <a:outerShdw blurRad="38100" dist="38100" dir="2700000" algn="tl">
                    <a:srgbClr val="000000">
                      <a:alpha val="43137"/>
                    </a:srgbClr>
                  </a:outerShdw>
                </a:effectLst>
              </a:rPr>
              <a:t>_</a:t>
            </a:r>
            <a:r>
              <a:rPr lang="it-IT" sz="1200" u="none" dirty="0">
                <a:solidFill>
                  <a:schemeClr val="tx1"/>
                </a:solidFill>
              </a:rPr>
              <a:t> Roma, 13.04.2014) è stata un’insegnante e matematica italiana. Ha dato significativi contributi </a:t>
            </a:r>
            <a:r>
              <a:rPr lang="it-IT" sz="1200" u="none" dirty="0" err="1">
                <a:solidFill>
                  <a:schemeClr val="tx1"/>
                </a:solidFill>
              </a:rPr>
              <a:t>alladidattica</a:t>
            </a:r>
            <a:r>
              <a:rPr lang="it-IT" sz="1200" u="none" dirty="0">
                <a:solidFill>
                  <a:schemeClr val="tx1"/>
                </a:solidFill>
              </a:rPr>
              <a:t> della matematica.</a:t>
            </a:r>
            <a:endParaRPr lang="it-IT" u="none" dirty="0">
              <a:solidFill>
                <a:schemeClr val="tx1"/>
              </a:solidFill>
            </a:endParaRPr>
          </a:p>
        </p:txBody>
      </p:sp>
      <p:sp>
        <p:nvSpPr>
          <p:cNvPr id="4" name="Segnaposto numero diapositiva 3"/>
          <p:cNvSpPr>
            <a:spLocks noGrp="1"/>
          </p:cNvSpPr>
          <p:nvPr>
            <p:ph type="sldNum" sz="quarter" idx="10"/>
          </p:nvPr>
        </p:nvSpPr>
        <p:spPr/>
        <p:txBody>
          <a:bodyPr/>
          <a:lstStyle/>
          <a:p>
            <a:fld id="{B2190A0D-0AE4-4765-970E-9F58629E2165}" type="slidenum">
              <a:rPr lang="it-IT" smtClean="0"/>
              <a:t>5</a:t>
            </a:fld>
            <a:endParaRPr lang="it-IT" dirty="0"/>
          </a:p>
        </p:txBody>
      </p:sp>
    </p:spTree>
    <p:extLst>
      <p:ext uri="{BB962C8B-B14F-4D97-AF65-F5344CB8AC3E}">
        <p14:creationId xmlns:p14="http://schemas.microsoft.com/office/powerpoint/2010/main" val="249596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pPr marL="0" lvl="0" indent="0">
              <a:buNone/>
            </a:pPr>
            <a:endParaRPr lang="it-IT" sz="1200" dirty="0">
              <a:ea typeface="Calibri"/>
              <a:cs typeface="Times New Roman"/>
            </a:endParaRPr>
          </a:p>
        </p:txBody>
      </p:sp>
      <p:sp>
        <p:nvSpPr>
          <p:cNvPr id="4" name="Segnaposto numero diapositiva 3"/>
          <p:cNvSpPr>
            <a:spLocks noGrp="1"/>
          </p:cNvSpPr>
          <p:nvPr>
            <p:ph type="sldNum" sz="quarter" idx="10"/>
          </p:nvPr>
        </p:nvSpPr>
        <p:spPr/>
        <p:txBody>
          <a:bodyPr/>
          <a:lstStyle/>
          <a:p>
            <a:fld id="{B2190A0D-0AE4-4765-970E-9F58629E2165}" type="slidenum">
              <a:rPr lang="it-IT" smtClean="0"/>
              <a:t>9</a:t>
            </a:fld>
            <a:endParaRPr lang="it-IT" dirty="0"/>
          </a:p>
        </p:txBody>
      </p:sp>
    </p:spTree>
    <p:extLst>
      <p:ext uri="{BB962C8B-B14F-4D97-AF65-F5344CB8AC3E}">
        <p14:creationId xmlns:p14="http://schemas.microsoft.com/office/powerpoint/2010/main" val="192923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11</a:t>
            </a:fld>
            <a:endParaRPr lang="it-IT" dirty="0"/>
          </a:p>
        </p:txBody>
      </p:sp>
    </p:spTree>
    <p:extLst>
      <p:ext uri="{BB962C8B-B14F-4D97-AF65-F5344CB8AC3E}">
        <p14:creationId xmlns:p14="http://schemas.microsoft.com/office/powerpoint/2010/main" val="323133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12</a:t>
            </a:fld>
            <a:endParaRPr lang="it-IT" dirty="0"/>
          </a:p>
        </p:txBody>
      </p:sp>
    </p:spTree>
    <p:extLst>
      <p:ext uri="{BB962C8B-B14F-4D97-AF65-F5344CB8AC3E}">
        <p14:creationId xmlns:p14="http://schemas.microsoft.com/office/powerpoint/2010/main" val="354957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r>
              <a:rPr lang="it-IT" dirty="0"/>
              <a:t>PANORAMA</a:t>
            </a:r>
          </a:p>
        </p:txBody>
      </p:sp>
      <p:sp>
        <p:nvSpPr>
          <p:cNvPr id="4" name="Segnaposto numero diapositiva 3"/>
          <p:cNvSpPr>
            <a:spLocks noGrp="1"/>
          </p:cNvSpPr>
          <p:nvPr>
            <p:ph type="sldNum" sz="quarter" idx="10"/>
          </p:nvPr>
        </p:nvSpPr>
        <p:spPr/>
        <p:txBody>
          <a:bodyPr/>
          <a:lstStyle/>
          <a:p>
            <a:fld id="{0E48C42F-C6AF-4F27-960C-9D441EE1EE70}" type="slidenum">
              <a:rPr lang="it-IT" smtClean="0"/>
              <a:t>13</a:t>
            </a:fld>
            <a:endParaRPr lang="it-IT"/>
          </a:p>
        </p:txBody>
      </p:sp>
    </p:spTree>
    <p:extLst>
      <p:ext uri="{BB962C8B-B14F-4D97-AF65-F5344CB8AC3E}">
        <p14:creationId xmlns:p14="http://schemas.microsoft.com/office/powerpoint/2010/main" val="151224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lstStyle/>
          <a:p>
            <a:r>
              <a:rPr lang="it-IT" dirty="0"/>
              <a:t>PANORAMA</a:t>
            </a:r>
          </a:p>
        </p:txBody>
      </p:sp>
      <p:sp>
        <p:nvSpPr>
          <p:cNvPr id="4" name="Segnaposto numero diapositiva 3"/>
          <p:cNvSpPr>
            <a:spLocks noGrp="1"/>
          </p:cNvSpPr>
          <p:nvPr>
            <p:ph type="sldNum" sz="quarter" idx="10"/>
          </p:nvPr>
        </p:nvSpPr>
        <p:spPr/>
        <p:txBody>
          <a:bodyPr/>
          <a:lstStyle/>
          <a:p>
            <a:fld id="{0E48C42F-C6AF-4F27-960C-9D441EE1EE70}" type="slidenum">
              <a:rPr lang="it-IT" smtClean="0"/>
              <a:t>14</a:t>
            </a:fld>
            <a:endParaRPr lang="it-IT"/>
          </a:p>
        </p:txBody>
      </p:sp>
    </p:spTree>
    <p:extLst>
      <p:ext uri="{BB962C8B-B14F-4D97-AF65-F5344CB8AC3E}">
        <p14:creationId xmlns:p14="http://schemas.microsoft.com/office/powerpoint/2010/main" val="151224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190A0D-0AE4-4765-970E-9F58629E2165}" type="slidenum">
              <a:rPr lang="it-IT" smtClean="0"/>
              <a:t>20</a:t>
            </a:fld>
            <a:endParaRPr lang="it-IT" dirty="0"/>
          </a:p>
        </p:txBody>
      </p:sp>
    </p:spTree>
    <p:extLst>
      <p:ext uri="{BB962C8B-B14F-4D97-AF65-F5344CB8AC3E}">
        <p14:creationId xmlns:p14="http://schemas.microsoft.com/office/powerpoint/2010/main" val="252206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8"/>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BADBCFD-CE17-408E-A58A-3E869B9370FE}" type="datetime4">
              <a:rPr lang="it-IT" smtClean="0"/>
              <a:t>6 febbraio 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50914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E04B14F-4BF0-47ED-95F9-4D400DA62E7F}" type="datetime4">
              <a:rPr lang="it-IT" smtClean="0"/>
              <a:t>6 febbraio 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55796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80337" y="274641"/>
            <a:ext cx="2414588"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6576" y="274641"/>
            <a:ext cx="7078663"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3CD2012-FD4E-4778-9628-4D94FF8E3F82}" type="datetime4">
              <a:rPr lang="it-IT" smtClean="0"/>
              <a:t>6 febbraio 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20776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142C78-4B03-4437-BC2D-2371781743FB}" type="datetime4">
              <a:rPr lang="it-IT" smtClean="0"/>
              <a:t>6 febbraio 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40412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3"/>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DAAFCC6-E6A8-4D69-A378-A9D8B2BAE53B}" type="datetime4">
              <a:rPr lang="it-IT" smtClean="0"/>
              <a:t>6 febbraio 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90853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EDA479C-0FED-4AD3-8C56-5F29552DC5B8}" type="datetime4">
              <a:rPr lang="it-IT" smtClean="0"/>
              <a:t>6 febbraio 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46752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92B54DF-1F4D-4ED3-AB66-208740B60A2B}" type="datetime4">
              <a:rPr lang="it-IT" smtClean="0"/>
              <a:t>6 febbraio 2023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3026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704CF38-4E8B-453E-B00C-7B2D77EA3007}" type="datetime4">
              <a:rPr lang="it-IT" smtClean="0"/>
              <a:t>6 febbraio 2023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297757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4B97F8-B06F-4025-AA9C-E03FD5644D68}" type="datetime4">
              <a:rPr lang="it-IT" smtClean="0"/>
              <a:t>6 febbraio 2023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111396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3E6951-BB20-4746-9ED9-7811C2796715}" type="datetime4">
              <a:rPr lang="it-IT" smtClean="0"/>
              <a:t>6 febbraio 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36916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68B4F9E-6C3D-4015-B45E-C8835A73C60B}" type="datetime4">
              <a:rPr lang="it-IT" smtClean="0"/>
              <a:t>6 febbraio 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extLst>
      <p:ext uri="{BB962C8B-B14F-4D97-AF65-F5344CB8AC3E}">
        <p14:creationId xmlns:p14="http://schemas.microsoft.com/office/powerpoint/2010/main" val="30529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D2F3D-EC71-4AEB-8F70-E78CF3230500}" type="datetime4">
              <a:rPr lang="it-IT" smtClean="0"/>
              <a:t>6 febbraio 2023</a:t>
            </a:fld>
            <a:endParaRPr lang="it-IT" dirty="0"/>
          </a:p>
        </p:txBody>
      </p:sp>
      <p:sp>
        <p:nvSpPr>
          <p:cNvPr id="5" name="Segnaposto piè di pagina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dirty="0"/>
          </a:p>
        </p:txBody>
      </p:sp>
    </p:spTree>
    <p:extLst>
      <p:ext uri="{BB962C8B-B14F-4D97-AF65-F5344CB8AC3E}">
        <p14:creationId xmlns:p14="http://schemas.microsoft.com/office/powerpoint/2010/main" val="2079577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slide" Target="slide2.x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s://www.facebook.com/unitreferrandina" TargetMode="External"/><Relationship Id="rId7" Type="http://schemas.openxmlformats.org/officeDocument/2006/relationships/oleObject" Target="../embeddings/oleObject4.bin"/><Relationship Id="rId2" Type="http://schemas.openxmlformats.org/officeDocument/2006/relationships/hyperlink" Target="http://www.unitre.net/" TargetMode="Externa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mailto:masciulli.g@libero.it" TargetMode="External"/><Relationship Id="rId4" Type="http://schemas.openxmlformats.org/officeDocument/2006/relationships/hyperlink" Target="mailto:unitreferrandina@yahoo.it"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slide" Target="slide17.xml"/><Relationship Id="rId18" Type="http://schemas.openxmlformats.org/officeDocument/2006/relationships/image" Target="../media/image30.jpeg"/><Relationship Id="rId26" Type="http://schemas.openxmlformats.org/officeDocument/2006/relationships/image" Target="../media/image34.jpeg"/><Relationship Id="rId3" Type="http://schemas.openxmlformats.org/officeDocument/2006/relationships/slide" Target="slide20.xml"/><Relationship Id="rId21" Type="http://schemas.openxmlformats.org/officeDocument/2006/relationships/image" Target="../media/image31.jpeg"/><Relationship Id="rId7" Type="http://schemas.openxmlformats.org/officeDocument/2006/relationships/slide" Target="slide22.xml"/><Relationship Id="rId12" Type="http://schemas.openxmlformats.org/officeDocument/2006/relationships/image" Target="../media/image27.jpeg"/><Relationship Id="rId17" Type="http://schemas.openxmlformats.org/officeDocument/2006/relationships/slide" Target="slide24.xml"/><Relationship Id="rId25" Type="http://schemas.openxmlformats.org/officeDocument/2006/relationships/slide" Target="slide15.xml"/><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slide" Target="slide26.xml"/><Relationship Id="rId1" Type="http://schemas.openxmlformats.org/officeDocument/2006/relationships/slideLayout" Target="../slideLayouts/slideLayout6.xml"/><Relationship Id="rId6" Type="http://schemas.openxmlformats.org/officeDocument/2006/relationships/image" Target="../media/image24.jpeg"/><Relationship Id="rId11" Type="http://schemas.openxmlformats.org/officeDocument/2006/relationships/slide" Target="slide16.xml"/><Relationship Id="rId24" Type="http://schemas.openxmlformats.org/officeDocument/2006/relationships/image" Target="../media/image33.jpeg"/><Relationship Id="rId5" Type="http://schemas.openxmlformats.org/officeDocument/2006/relationships/slide" Target="slide21.xml"/><Relationship Id="rId15" Type="http://schemas.openxmlformats.org/officeDocument/2006/relationships/slide" Target="slide23.xml"/><Relationship Id="rId23" Type="http://schemas.openxmlformats.org/officeDocument/2006/relationships/slide" Target="slide18.xml"/><Relationship Id="rId28" Type="http://schemas.openxmlformats.org/officeDocument/2006/relationships/image" Target="../media/image35.png"/><Relationship Id="rId10" Type="http://schemas.openxmlformats.org/officeDocument/2006/relationships/image" Target="../media/image26.jpeg"/><Relationship Id="rId19" Type="http://schemas.openxmlformats.org/officeDocument/2006/relationships/slide" Target="slide2.xml"/><Relationship Id="rId4" Type="http://schemas.openxmlformats.org/officeDocument/2006/relationships/image" Target="../media/image23.jpeg"/><Relationship Id="rId9" Type="http://schemas.openxmlformats.org/officeDocument/2006/relationships/slide" Target="slide25.xml"/><Relationship Id="rId14" Type="http://schemas.openxmlformats.org/officeDocument/2006/relationships/image" Target="../media/image28.jpeg"/><Relationship Id="rId22" Type="http://schemas.openxmlformats.org/officeDocument/2006/relationships/image" Target="../media/image32.jpeg"/><Relationship Id="rId27"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5.jpeg"/><Relationship Id="rId18" Type="http://schemas.openxmlformats.org/officeDocument/2006/relationships/slide" Target="slide32.xml"/><Relationship Id="rId3" Type="http://schemas.openxmlformats.org/officeDocument/2006/relationships/slide" Target="slide5.xml"/><Relationship Id="rId21" Type="http://schemas.openxmlformats.org/officeDocument/2006/relationships/slide" Target="slide3.xml"/><Relationship Id="rId7" Type="http://schemas.openxmlformats.org/officeDocument/2006/relationships/slide" Target="slide28.xml"/><Relationship Id="rId12" Type="http://schemas.openxmlformats.org/officeDocument/2006/relationships/slide" Target="slide13.xml"/><Relationship Id="rId17"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7.xml"/><Relationship Id="rId20"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image" Target="../media/image4.jpeg"/><Relationship Id="rId5" Type="http://schemas.openxmlformats.org/officeDocument/2006/relationships/hyperlink" Target="schede%20di%20iscrizione" TargetMode="External"/><Relationship Id="rId15" Type="http://schemas.openxmlformats.org/officeDocument/2006/relationships/slide" Target="slide12.xml"/><Relationship Id="rId23" Type="http://schemas.openxmlformats.org/officeDocument/2006/relationships/image" Target="../media/image8.png"/><Relationship Id="rId10" Type="http://schemas.openxmlformats.org/officeDocument/2006/relationships/image" Target="../media/image3.jpeg"/><Relationship Id="rId19" Type="http://schemas.openxmlformats.org/officeDocument/2006/relationships/oleObject" Target="../embeddings/oleObject2.bin"/><Relationship Id="rId4" Type="http://schemas.openxmlformats.org/officeDocument/2006/relationships/slide" Target="slide7.xml"/><Relationship Id="rId9" Type="http://schemas.openxmlformats.org/officeDocument/2006/relationships/slide" Target="slide29.xml"/><Relationship Id="rId14" Type="http://schemas.openxmlformats.org/officeDocument/2006/relationships/image" Target="../media/image6.jpeg"/><Relationship Id="rId22"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image" Target="../media/image49.jpe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58.jpeg"/><Relationship Id="rId3" Type="http://schemas.openxmlformats.org/officeDocument/2006/relationships/image" Target="../media/image51.jpeg"/><Relationship Id="rId7" Type="http://schemas.openxmlformats.org/officeDocument/2006/relationships/image" Target="../media/image54.jpeg"/><Relationship Id="rId12" Type="http://schemas.openxmlformats.org/officeDocument/2006/relationships/slide" Target="slide27.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3.jpeg"/><Relationship Id="rId11" Type="http://schemas.openxmlformats.org/officeDocument/2006/relationships/image" Target="../media/image57.jpeg"/><Relationship Id="rId5" Type="http://schemas.openxmlformats.org/officeDocument/2006/relationships/slide" Target="slide31.xml"/><Relationship Id="rId15" Type="http://schemas.openxmlformats.org/officeDocument/2006/relationships/image" Target="../media/image60.jpeg"/><Relationship Id="rId10" Type="http://schemas.openxmlformats.org/officeDocument/2006/relationships/slide" Target="slide30.xml"/><Relationship Id="rId4" Type="http://schemas.openxmlformats.org/officeDocument/2006/relationships/image" Target="../media/image52.jpeg"/><Relationship Id="rId9" Type="http://schemas.openxmlformats.org/officeDocument/2006/relationships/image" Target="../media/image56.jpeg"/><Relationship Id="rId14" Type="http://schemas.openxmlformats.org/officeDocument/2006/relationships/image" Target="../media/image59.jpeg"/></Relationships>
</file>

<file path=ppt/slides/_rels/slide29.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3" Type="http://schemas.openxmlformats.org/officeDocument/2006/relationships/image" Target="../media/image62.jpeg"/><Relationship Id="rId21" Type="http://schemas.openxmlformats.org/officeDocument/2006/relationships/image" Target="../media/image78.jpeg"/><Relationship Id="rId7" Type="http://schemas.openxmlformats.org/officeDocument/2006/relationships/slide" Target="slide28.xml"/><Relationship Id="rId12" Type="http://schemas.openxmlformats.org/officeDocument/2006/relationships/image" Target="../media/image70.jpeg"/><Relationship Id="rId17" Type="http://schemas.openxmlformats.org/officeDocument/2006/relationships/image" Target="../media/image75.jpeg"/><Relationship Id="rId2" Type="http://schemas.openxmlformats.org/officeDocument/2006/relationships/image" Target="../media/image61.jpeg"/><Relationship Id="rId16" Type="http://schemas.openxmlformats.org/officeDocument/2006/relationships/image" Target="../media/image74.jpeg"/><Relationship Id="rId20" Type="http://schemas.openxmlformats.org/officeDocument/2006/relationships/slide" Target="slide30.xml"/><Relationship Id="rId1" Type="http://schemas.openxmlformats.org/officeDocument/2006/relationships/slideLayout" Target="../slideLayouts/slideLayout4.xml"/><Relationship Id="rId6" Type="http://schemas.openxmlformats.org/officeDocument/2006/relationships/image" Target="../media/image65.jpeg"/><Relationship Id="rId11" Type="http://schemas.openxmlformats.org/officeDocument/2006/relationships/image" Target="../media/image69.jpeg"/><Relationship Id="rId5" Type="http://schemas.openxmlformats.org/officeDocument/2006/relationships/image" Target="../media/image64.jpeg"/><Relationship Id="rId15" Type="http://schemas.openxmlformats.org/officeDocument/2006/relationships/image" Target="../media/image73.jpeg"/><Relationship Id="rId10" Type="http://schemas.openxmlformats.org/officeDocument/2006/relationships/image" Target="../media/image68.jpeg"/><Relationship Id="rId19" Type="http://schemas.openxmlformats.org/officeDocument/2006/relationships/image" Target="../media/image77.jpeg"/><Relationship Id="rId4" Type="http://schemas.openxmlformats.org/officeDocument/2006/relationships/image" Target="../media/image63.jpeg"/><Relationship Id="rId9" Type="http://schemas.openxmlformats.org/officeDocument/2006/relationships/image" Target="../media/image67.jpeg"/><Relationship Id="rId14" Type="http://schemas.openxmlformats.org/officeDocument/2006/relationships/image" Target="../media/image72.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3" Type="http://schemas.openxmlformats.org/officeDocument/2006/relationships/image" Target="../media/image10.jpeg"/><Relationship Id="rId7" Type="http://schemas.openxmlformats.org/officeDocument/2006/relationships/image" Target="../media/image7.emf"/><Relationship Id="rId12"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oleObject" Target="../embeddings/oleObject3.bin"/><Relationship Id="rId11" Type="http://schemas.openxmlformats.org/officeDocument/2006/relationships/image" Target="../media/image16.jpg"/><Relationship Id="rId5" Type="http://schemas.openxmlformats.org/officeDocument/2006/relationships/image" Target="../media/image12.jpg"/><Relationship Id="rId10" Type="http://schemas.openxmlformats.org/officeDocument/2006/relationships/image" Target="../media/image15.jpg"/><Relationship Id="rId4" Type="http://schemas.openxmlformats.org/officeDocument/2006/relationships/image" Target="../media/image11.jpg"/><Relationship Id="rId9" Type="http://schemas.openxmlformats.org/officeDocument/2006/relationships/image" Target="../media/image14.jpg"/><Relationship Id="rId1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hyperlink" Target="http://www.basilicatadavedere.com/it/" TargetMode="External"/><Relationship Id="rId3" Type="http://schemas.openxmlformats.org/officeDocument/2006/relationships/hyperlink" Target="http://www.basilicataturistica.it/territori/ferrandina/?lang=it" TargetMode="External"/><Relationship Id="rId7" Type="http://schemas.openxmlformats.org/officeDocument/2006/relationships/hyperlink" Target="http://www.basilicatatour.com/itinerari.html" TargetMode="External"/><Relationship Id="rId2" Type="http://schemas.openxmlformats.org/officeDocument/2006/relationships/hyperlink" Target="http://www.comune.ferrandina.mt.it/" TargetMode="External"/><Relationship Id="rId1" Type="http://schemas.openxmlformats.org/officeDocument/2006/relationships/slideLayout" Target="../slideLayouts/slideLayout6.xml"/><Relationship Id="rId6" Type="http://schemas.openxmlformats.org/officeDocument/2006/relationships/hyperlink" Target="http://www.basilicatanet.com/ita/web/index.asp?nav=turismo" TargetMode="External"/><Relationship Id="rId5" Type="http://schemas.openxmlformats.org/officeDocument/2006/relationships/hyperlink" Target="http://www.inviaggioinbasilicata.it/" TargetMode="External"/><Relationship Id="rId4" Type="http://schemas.openxmlformats.org/officeDocument/2006/relationships/hyperlink" Target="http://www.aptbasilicata.it/Ferrandina.633+M59b67670c20.0.html" TargetMode="External"/><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hyperlink" Target="http://www.chiruzzi.it/" TargetMode="External"/><Relationship Id="rId3" Type="http://schemas.openxmlformats.org/officeDocument/2006/relationships/hyperlink" Target="http://www.ferroviedellostato.it/" TargetMode="External"/><Relationship Id="rId7" Type="http://schemas.openxmlformats.org/officeDocument/2006/relationships/hyperlink" Target="http://www.noletour.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hyperlink" Target="http://www.rabite.it/" TargetMode="External"/><Relationship Id="rId5" Type="http://schemas.openxmlformats.org/officeDocument/2006/relationships/hyperlink" Target="http://www.aptbasilicata.it/Concessionari-di-Ferrandina.897.0.html" TargetMode="External"/><Relationship Id="rId10" Type="http://schemas.openxmlformats.org/officeDocument/2006/relationships/hyperlink" Target="http://www.marozzivt.it/" TargetMode="External"/><Relationship Id="rId4" Type="http://schemas.openxmlformats.org/officeDocument/2006/relationships/hyperlink" Target="http://www.aeroportidipuglia.it/homepagebari" TargetMode="External"/><Relationship Id="rId9" Type="http://schemas.openxmlformats.org/officeDocument/2006/relationships/hyperlink" Target="http://www.marinobus.it/"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emf"/><Relationship Id="rId7" Type="http://schemas.openxmlformats.org/officeDocument/2006/relationships/image" Target="../media/image82.jpeg"/><Relationship Id="rId2" Type="http://schemas.openxmlformats.org/officeDocument/2006/relationships/oleObject" Target="../embeddings/oleObject4.bin"/><Relationship Id="rId1" Type="http://schemas.openxmlformats.org/officeDocument/2006/relationships/slideLayout" Target="../slideLayouts/slideLayout4.xml"/><Relationship Id="rId6" Type="http://schemas.openxmlformats.org/officeDocument/2006/relationships/image" Target="../media/image81.jpeg"/><Relationship Id="rId11" Type="http://schemas.openxmlformats.org/officeDocument/2006/relationships/slide" Target="slide33.xml"/><Relationship Id="rId5" Type="http://schemas.openxmlformats.org/officeDocument/2006/relationships/image" Target="../media/image80.jpeg"/><Relationship Id="rId10" Type="http://schemas.openxmlformats.org/officeDocument/2006/relationships/image" Target="../media/image85.jpeg"/><Relationship Id="rId4" Type="http://schemas.openxmlformats.org/officeDocument/2006/relationships/image" Target="../media/image79.jpeg"/><Relationship Id="rId9" Type="http://schemas.openxmlformats.org/officeDocument/2006/relationships/image" Target="../media/image84.jpeg"/></Relationships>
</file>

<file path=ppt/slides/_rels/slide33.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image" Target="../media/image7.emf"/><Relationship Id="rId7" Type="http://schemas.openxmlformats.org/officeDocument/2006/relationships/image" Target="../media/image89.jpeg"/><Relationship Id="rId12" Type="http://schemas.openxmlformats.org/officeDocument/2006/relationships/image" Target="../media/image94.jpeg"/><Relationship Id="rId2" Type="http://schemas.openxmlformats.org/officeDocument/2006/relationships/oleObject" Target="../embeddings/oleObject4.bin"/><Relationship Id="rId1" Type="http://schemas.openxmlformats.org/officeDocument/2006/relationships/slideLayout" Target="../slideLayouts/slideLayout4.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5" Type="http://schemas.openxmlformats.org/officeDocument/2006/relationships/slide" Target="slide2.xml"/><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png"/><Relationship Id="rId7" Type="http://schemas.openxmlformats.org/officeDocument/2006/relationships/oleObject" Target="../embeddings/oleObject4.bin"/><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slide" Target="slide5.xml"/><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hyperlink" Target="mailto:masciulli.g@libero.it" TargetMode="External"/><Relationship Id="rId2" Type="http://schemas.openxmlformats.org/officeDocument/2006/relationships/hyperlink" Target="mailto:unitreferrandina@yahoo.it"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ggetto 5">
            <a:extLst>
              <a:ext uri="{FF2B5EF4-FFF2-40B4-BE49-F238E27FC236}">
                <a16:creationId xmlns:a16="http://schemas.microsoft.com/office/drawing/2014/main" id="{38F62E1D-F28B-8C23-06F0-9A2F8C51320C}"/>
              </a:ext>
            </a:extLst>
          </p:cNvPr>
          <p:cNvGraphicFramePr>
            <a:graphicFrameLocks noChangeAspect="1"/>
          </p:cNvGraphicFramePr>
          <p:nvPr>
            <p:extLst>
              <p:ext uri="{D42A27DB-BD31-4B8C-83A1-F6EECF244321}">
                <p14:modId xmlns:p14="http://schemas.microsoft.com/office/powerpoint/2010/main" val="1014508086"/>
              </p:ext>
            </p:extLst>
          </p:nvPr>
        </p:nvGraphicFramePr>
        <p:xfrm>
          <a:off x="46037" y="-43061"/>
          <a:ext cx="9813925" cy="6944122"/>
        </p:xfrm>
        <a:graphic>
          <a:graphicData uri="http://schemas.openxmlformats.org/presentationml/2006/ole">
            <mc:AlternateContent xmlns:mc="http://schemas.openxmlformats.org/markup-compatibility/2006">
              <mc:Choice xmlns:v="urn:schemas-microsoft-com:vml" Requires="v">
                <p:oleObj name="Acrobat Document" r:id="rId4" imgW="25679329" imgH="18165669" progId="Acrobat.Document.DC">
                  <p:embed/>
                </p:oleObj>
              </mc:Choice>
              <mc:Fallback>
                <p:oleObj name="Acrobat Document" r:id="rId4" imgW="25679329" imgH="18165669" progId="Acrobat.Document.DC">
                  <p:embed/>
                  <p:pic>
                    <p:nvPicPr>
                      <p:cNvPr id="0" name=""/>
                      <p:cNvPicPr/>
                      <p:nvPr/>
                    </p:nvPicPr>
                    <p:blipFill>
                      <a:blip r:embed="rId5"/>
                      <a:stretch>
                        <a:fillRect/>
                      </a:stretch>
                    </p:blipFill>
                    <p:spPr>
                      <a:xfrm>
                        <a:off x="46037" y="-43061"/>
                        <a:ext cx="9813925" cy="6944122"/>
                      </a:xfrm>
                      <a:prstGeom prst="rect">
                        <a:avLst/>
                      </a:prstGeom>
                    </p:spPr>
                  </p:pic>
                </p:oleObj>
              </mc:Fallback>
            </mc:AlternateContent>
          </a:graphicData>
        </a:graphic>
      </p:graphicFrame>
      <p:sp>
        <p:nvSpPr>
          <p:cNvPr id="4" name="Segnaposto numero diapositiva 3"/>
          <p:cNvSpPr>
            <a:spLocks noGrp="1"/>
          </p:cNvSpPr>
          <p:nvPr>
            <p:ph type="sldNum" sz="quarter" idx="12"/>
          </p:nvPr>
        </p:nvSpPr>
        <p:spPr/>
        <p:txBody>
          <a:bodyPr/>
          <a:lstStyle/>
          <a:p>
            <a:fld id="{E7A41E1B-4F70-4964-A407-84C68BE8251C}" type="slidenum">
              <a:rPr lang="it-IT" smtClean="0"/>
              <a:t>1</a:t>
            </a:fld>
            <a:endParaRPr lang="it-IT" dirty="0"/>
          </a:p>
        </p:txBody>
      </p:sp>
      <p:sp>
        <p:nvSpPr>
          <p:cNvPr id="5" name="Freccia a destra 4">
            <a:hlinkClick r:id="rId6" action="ppaction://hlinksldjump"/>
            <a:extLst>
              <a:ext uri="{FF2B5EF4-FFF2-40B4-BE49-F238E27FC236}">
                <a16:creationId xmlns:a16="http://schemas.microsoft.com/office/drawing/2014/main" id="{42541777-D072-410B-BE1D-8A0FA80AF17C}"/>
              </a:ext>
            </a:extLst>
          </p:cNvPr>
          <p:cNvSpPr/>
          <p:nvPr/>
        </p:nvSpPr>
        <p:spPr>
          <a:xfrm>
            <a:off x="9157025" y="645333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30058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302C5FD-B00A-4A86-B88A-B9BE2589A6FE}"/>
              </a:ext>
            </a:extLst>
          </p:cNvPr>
          <p:cNvSpPr>
            <a:spLocks noGrp="1"/>
          </p:cNvSpPr>
          <p:nvPr>
            <p:ph type="sldNum" sz="quarter" idx="12"/>
          </p:nvPr>
        </p:nvSpPr>
        <p:spPr/>
        <p:txBody>
          <a:bodyPr/>
          <a:lstStyle/>
          <a:p>
            <a:fld id="{E7A41E1B-4F70-4964-A407-84C68BE8251C}" type="slidenum">
              <a:rPr lang="it-IT" smtClean="0"/>
              <a:t>10</a:t>
            </a:fld>
            <a:endParaRPr lang="it-IT" dirty="0"/>
          </a:p>
        </p:txBody>
      </p:sp>
      <p:sp>
        <p:nvSpPr>
          <p:cNvPr id="4" name="Rettangolo 3">
            <a:extLst>
              <a:ext uri="{FF2B5EF4-FFF2-40B4-BE49-F238E27FC236}">
                <a16:creationId xmlns:a16="http://schemas.microsoft.com/office/drawing/2014/main" id="{6C1CC8D6-1152-47B6-9218-0D840758B99B}"/>
              </a:ext>
            </a:extLst>
          </p:cNvPr>
          <p:cNvSpPr/>
          <p:nvPr/>
        </p:nvSpPr>
        <p:spPr>
          <a:xfrm>
            <a:off x="-24010" y="19155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7" name="Segnaposto contenuto 2">
            <a:extLst>
              <a:ext uri="{FF2B5EF4-FFF2-40B4-BE49-F238E27FC236}">
                <a16:creationId xmlns:a16="http://schemas.microsoft.com/office/drawing/2014/main" id="{8AAB8294-4A44-4168-9143-DDB04C518396}"/>
              </a:ext>
            </a:extLst>
          </p:cNvPr>
          <p:cNvSpPr txBox="1">
            <a:spLocks/>
          </p:cNvSpPr>
          <p:nvPr/>
        </p:nvSpPr>
        <p:spPr>
          <a:xfrm>
            <a:off x="2047147" y="535194"/>
            <a:ext cx="7500300" cy="2376264"/>
          </a:xfrm>
          <a:prstGeom prst="rect">
            <a:avLst/>
          </a:prstGeom>
        </p:spPr>
        <p:txBody>
          <a:bodyPr rIns="12600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Font typeface="Arial" pitchFamily="34" charset="0"/>
              <a:buNone/>
            </a:pPr>
            <a:endParaRPr lang="it-IT" sz="100" b="1" dirty="0">
              <a:latin typeface="Arial" pitchFamily="34" charset="0"/>
              <a:cs typeface="Arial" pitchFamily="34" charset="0"/>
            </a:endParaRPr>
          </a:p>
          <a:p>
            <a:pPr marL="0" indent="0" algn="just">
              <a:spcBef>
                <a:spcPts val="500"/>
              </a:spcBef>
              <a:buFont typeface="Arial" pitchFamily="34" charset="0"/>
              <a:buNone/>
            </a:pPr>
            <a:endParaRPr lang="it-IT" sz="1400" b="1" dirty="0">
              <a:latin typeface="Arial" pitchFamily="34" charset="0"/>
              <a:cs typeface="Arial" pitchFamily="34" charset="0"/>
            </a:endParaRPr>
          </a:p>
          <a:p>
            <a:pPr marL="0" indent="0" algn="just">
              <a:spcBef>
                <a:spcPts val="500"/>
              </a:spcBef>
              <a:buFont typeface="Arial" pitchFamily="34" charset="0"/>
              <a:buNone/>
            </a:pPr>
            <a:r>
              <a:rPr lang="it-IT" sz="1300" b="1" dirty="0">
                <a:latin typeface="Arial" pitchFamily="34" charset="0"/>
                <a:cs typeface="Arial" pitchFamily="34" charset="0"/>
              </a:rPr>
              <a:t>      </a:t>
            </a:r>
          </a:p>
          <a:p>
            <a:pPr marL="0" indent="0" algn="just">
              <a:buFont typeface="Arial" pitchFamily="34" charset="0"/>
              <a:buNone/>
            </a:pPr>
            <a:r>
              <a:rPr lang="it-IT" sz="1300" b="1" dirty="0">
                <a:latin typeface="Arial" pitchFamily="34" charset="0"/>
                <a:cs typeface="Arial" pitchFamily="34" charset="0"/>
              </a:rPr>
              <a:t>    </a:t>
            </a:r>
            <a:endParaRPr lang="it-IT" sz="1300" dirty="0">
              <a:latin typeface="Arial" pitchFamily="34" charset="0"/>
              <a:cs typeface="Arial" pitchFamily="34" charset="0"/>
            </a:endParaRPr>
          </a:p>
        </p:txBody>
      </p:sp>
      <p:sp>
        <p:nvSpPr>
          <p:cNvPr id="9" name="CasellaDiTesto 8">
            <a:extLst>
              <a:ext uri="{FF2B5EF4-FFF2-40B4-BE49-F238E27FC236}">
                <a16:creationId xmlns:a16="http://schemas.microsoft.com/office/drawing/2014/main" id="{6E7CFB5B-BEA7-4FFE-83FE-16F3D216FE88}"/>
              </a:ext>
            </a:extLst>
          </p:cNvPr>
          <p:cNvSpPr txBox="1"/>
          <p:nvPr/>
        </p:nvSpPr>
        <p:spPr>
          <a:xfrm>
            <a:off x="200472" y="2804156"/>
            <a:ext cx="9346975" cy="2975173"/>
          </a:xfrm>
          <a:prstGeom prst="rect">
            <a:avLst/>
          </a:prstGeom>
          <a:noFill/>
        </p:spPr>
        <p:txBody>
          <a:bodyPr wrap="square">
            <a:spAutoFit/>
          </a:bodyPr>
          <a:lstStyle/>
          <a:p>
            <a:pPr lvl="0" algn="just">
              <a:spcBef>
                <a:spcPts val="600"/>
              </a:spcBef>
            </a:pPr>
            <a:endParaRPr lang="it-IT" sz="1300" dirty="0">
              <a:latin typeface="Arial" pitchFamily="34" charset="0"/>
              <a:cs typeface="Arial" pitchFamily="34" charset="0"/>
            </a:endParaRPr>
          </a:p>
          <a:p>
            <a:pPr algn="just">
              <a:spcBef>
                <a:spcPts val="1500"/>
              </a:spcBef>
              <a:spcAft>
                <a:spcPts val="1000"/>
              </a:spcAft>
            </a:pPr>
            <a:r>
              <a:rPr lang="it-IT" sz="1300" b="1" dirty="0">
                <a:latin typeface="Arial" pitchFamily="34" charset="0"/>
                <a:cs typeface="Arial" pitchFamily="34" charset="0"/>
              </a:rPr>
              <a:t>INFORMAZIONI. </a:t>
            </a:r>
          </a:p>
          <a:p>
            <a:pPr lvl="0" algn="just">
              <a:spcAft>
                <a:spcPts val="600"/>
              </a:spcAft>
            </a:pPr>
            <a:r>
              <a:rPr lang="it-IT" sz="1400" dirty="0">
                <a:latin typeface="Arial" pitchFamily="34" charset="0"/>
                <a:cs typeface="Arial" pitchFamily="34" charset="0"/>
              </a:rPr>
              <a:t>Per ulteriori informazioni, si può consultare:  </a:t>
            </a:r>
          </a:p>
          <a:p>
            <a:pPr lvl="0" algn="just">
              <a:spcAft>
                <a:spcPts val="300"/>
              </a:spcAft>
            </a:pPr>
            <a:r>
              <a:rPr lang="it-IT" sz="1400" dirty="0">
                <a:latin typeface="Arial" pitchFamily="34" charset="0"/>
                <a:cs typeface="Arial" pitchFamily="34" charset="0"/>
              </a:rPr>
              <a:t>                                           -  il sito </a:t>
            </a:r>
            <a:r>
              <a:rPr lang="it-IT" sz="1400" dirty="0" err="1">
                <a:latin typeface="Arial" pitchFamily="34" charset="0"/>
                <a:cs typeface="Arial" pitchFamily="34" charset="0"/>
              </a:rPr>
              <a:t>dell’Unitre</a:t>
            </a:r>
            <a:r>
              <a:rPr lang="it-IT" sz="1400" dirty="0">
                <a:latin typeface="Arial" pitchFamily="34" charset="0"/>
                <a:cs typeface="Arial" pitchFamily="34" charset="0"/>
              </a:rPr>
              <a:t> Nazionale:       </a:t>
            </a:r>
            <a:r>
              <a:rPr lang="it-IT" sz="1400" b="1" dirty="0">
                <a:latin typeface="Arial" pitchFamily="34" charset="0"/>
                <a:cs typeface="Arial" pitchFamily="34" charset="0"/>
                <a:hlinkClick r:id="rId2"/>
              </a:rPr>
              <a:t>http://www.unitre.net</a:t>
            </a:r>
            <a:r>
              <a:rPr lang="it-IT" sz="1400" b="1" dirty="0">
                <a:latin typeface="Arial" pitchFamily="34" charset="0"/>
                <a:cs typeface="Arial" pitchFamily="34" charset="0"/>
              </a:rPr>
              <a:t> </a:t>
            </a:r>
          </a:p>
          <a:p>
            <a:pPr lvl="0" algn="just">
              <a:spcAft>
                <a:spcPts val="1200"/>
              </a:spcAft>
            </a:pPr>
            <a:r>
              <a:rPr lang="it-IT" sz="1400" dirty="0">
                <a:latin typeface="Arial" pitchFamily="34" charset="0"/>
                <a:cs typeface="Arial" pitchFamily="34" charset="0"/>
              </a:rPr>
              <a:t>                                           -  la pagina </a:t>
            </a:r>
            <a:r>
              <a:rPr lang="it-IT" sz="1400" dirty="0" err="1">
                <a:latin typeface="Arial" pitchFamily="34" charset="0"/>
                <a:cs typeface="Arial" pitchFamily="34" charset="0"/>
              </a:rPr>
              <a:t>facebook</a:t>
            </a:r>
            <a:r>
              <a:rPr lang="it-IT" sz="1400" dirty="0">
                <a:latin typeface="Arial" pitchFamily="34" charset="0"/>
                <a:cs typeface="Arial" pitchFamily="34" charset="0"/>
              </a:rPr>
              <a:t>:                   </a:t>
            </a:r>
            <a:r>
              <a:rPr lang="it-IT" sz="1400" b="1" dirty="0">
                <a:latin typeface="Arial" pitchFamily="34" charset="0"/>
                <a:cs typeface="Arial" pitchFamily="34" charset="0"/>
                <a:hlinkClick r:id="rId3"/>
              </a:rPr>
              <a:t>https://www.facebook.com/unitreferrandina</a:t>
            </a:r>
            <a:endParaRPr lang="it-IT" sz="1400" b="1" dirty="0">
              <a:latin typeface="Arial" pitchFamily="34" charset="0"/>
              <a:cs typeface="Arial" pitchFamily="34" charset="0"/>
            </a:endParaRPr>
          </a:p>
          <a:p>
            <a:pPr algn="just">
              <a:spcBef>
                <a:spcPts val="1800"/>
              </a:spcBef>
              <a:spcAft>
                <a:spcPts val="600"/>
              </a:spcAft>
            </a:pPr>
            <a:r>
              <a:rPr lang="it-IT" sz="1400" dirty="0">
                <a:latin typeface="Arial" pitchFamily="34" charset="0"/>
                <a:cs typeface="Arial" pitchFamily="34" charset="0"/>
              </a:rPr>
              <a:t>Ci si può anche rivolgere:</a:t>
            </a:r>
          </a:p>
          <a:p>
            <a:pPr algn="just">
              <a:spcAft>
                <a:spcPts val="300"/>
              </a:spcAft>
            </a:pPr>
            <a:r>
              <a:rPr lang="it-IT" sz="1400" dirty="0">
                <a:latin typeface="Arial" pitchFamily="34" charset="0"/>
                <a:cs typeface="Arial" pitchFamily="34" charset="0"/>
              </a:rPr>
              <a:t>alla segreteria </a:t>
            </a:r>
            <a:r>
              <a:rPr lang="it-IT" sz="1400" dirty="0" err="1">
                <a:latin typeface="Arial" pitchFamily="34" charset="0"/>
                <a:cs typeface="Arial" pitchFamily="34" charset="0"/>
              </a:rPr>
              <a:t>dell’Unitre</a:t>
            </a:r>
            <a:r>
              <a:rPr lang="it-IT" sz="1400" dirty="0">
                <a:latin typeface="Arial" pitchFamily="34" charset="0"/>
                <a:cs typeface="Arial" pitchFamily="34" charset="0"/>
              </a:rPr>
              <a:t> di Ferrandina da lun. a ven. h 16.00-19.00                              </a:t>
            </a:r>
          </a:p>
          <a:p>
            <a:pPr algn="just">
              <a:spcAft>
                <a:spcPts val="300"/>
              </a:spcAft>
            </a:pPr>
            <a:r>
              <a:rPr lang="it-IT" sz="1400" dirty="0">
                <a:latin typeface="Arial" pitchFamily="34" charset="0"/>
                <a:cs typeface="Arial" pitchFamily="34" charset="0"/>
              </a:rPr>
              <a:t>                                                                                                 </a:t>
            </a:r>
            <a:r>
              <a:rPr lang="it-IT" sz="1400" dirty="0" err="1">
                <a:latin typeface="Arial" pitchFamily="34" charset="0"/>
                <a:cs typeface="Arial" pitchFamily="34" charset="0"/>
              </a:rPr>
              <a:t>tel</a:t>
            </a:r>
            <a:r>
              <a:rPr lang="it-IT" sz="1400" dirty="0">
                <a:latin typeface="Arial" pitchFamily="34" charset="0"/>
                <a:cs typeface="Arial" pitchFamily="34" charset="0"/>
              </a:rPr>
              <a:t>: 389 4765253  – </a:t>
            </a:r>
            <a:r>
              <a:rPr lang="it-IT" sz="1400" dirty="0" err="1">
                <a:latin typeface="Arial" pitchFamily="34" charset="0"/>
                <a:cs typeface="Arial" pitchFamily="34" charset="0"/>
              </a:rPr>
              <a:t>e.mail</a:t>
            </a:r>
            <a:r>
              <a:rPr lang="it-IT" sz="1400" dirty="0">
                <a:latin typeface="Arial" pitchFamily="34" charset="0"/>
                <a:cs typeface="Arial" pitchFamily="34" charset="0"/>
              </a:rPr>
              <a:t>: </a:t>
            </a:r>
            <a:r>
              <a:rPr lang="it-IT" sz="1400" b="1" dirty="0">
                <a:latin typeface="Arial" pitchFamily="34" charset="0"/>
                <a:cs typeface="Arial" pitchFamily="34" charset="0"/>
                <a:hlinkClick r:id="rId4"/>
              </a:rPr>
              <a:t>unitreferrandina@yahoo.it</a:t>
            </a:r>
            <a:endParaRPr lang="it-IT" sz="1400" b="1" dirty="0">
              <a:latin typeface="Arial" pitchFamily="34" charset="0"/>
              <a:cs typeface="Arial" pitchFamily="34" charset="0"/>
            </a:endParaRPr>
          </a:p>
          <a:p>
            <a:pPr algn="just">
              <a:spcAft>
                <a:spcPts val="300"/>
              </a:spcAft>
            </a:pPr>
            <a:r>
              <a:rPr lang="it-IT" sz="1400" dirty="0" err="1">
                <a:latin typeface="Arial" pitchFamily="34" charset="0"/>
                <a:cs typeface="Arial" pitchFamily="34" charset="0"/>
              </a:rPr>
              <a:t>all’ing</a:t>
            </a:r>
            <a:r>
              <a:rPr lang="it-IT" sz="1400" dirty="0">
                <a:latin typeface="Arial" pitchFamily="34" charset="0"/>
                <a:cs typeface="Arial" pitchFamily="34" charset="0"/>
              </a:rPr>
              <a:t>. Giuseppina Masciulli                                                     </a:t>
            </a:r>
            <a:r>
              <a:rPr lang="en-US" sz="1400" dirty="0" err="1">
                <a:latin typeface="Arial" pitchFamily="34" charset="0"/>
                <a:cs typeface="Arial" pitchFamily="34" charset="0"/>
              </a:rPr>
              <a:t>tel</a:t>
            </a:r>
            <a:r>
              <a:rPr lang="en-US" sz="1400" dirty="0">
                <a:latin typeface="Arial" pitchFamily="34" charset="0"/>
                <a:cs typeface="Arial" pitchFamily="34" charset="0"/>
              </a:rPr>
              <a:t>: 0835  556144  -  </a:t>
            </a:r>
            <a:r>
              <a:rPr lang="en-US" sz="1400" dirty="0" err="1">
                <a:latin typeface="Arial" pitchFamily="34" charset="0"/>
                <a:cs typeface="Arial" pitchFamily="34" charset="0"/>
              </a:rPr>
              <a:t>e.mail</a:t>
            </a:r>
            <a:r>
              <a:rPr lang="en-US" sz="1400" dirty="0">
                <a:latin typeface="Arial" pitchFamily="34" charset="0"/>
                <a:cs typeface="Arial" pitchFamily="34" charset="0"/>
              </a:rPr>
              <a:t>:          </a:t>
            </a:r>
            <a:r>
              <a:rPr lang="en-US" sz="1400" b="1" dirty="0">
                <a:latin typeface="Arial" pitchFamily="34" charset="0"/>
                <a:cs typeface="Arial" pitchFamily="34" charset="0"/>
                <a:hlinkClick r:id="rId5"/>
              </a:rPr>
              <a:t>masciulli.g@libero.it</a:t>
            </a:r>
            <a:r>
              <a:rPr lang="en-US" sz="1400" b="1" dirty="0">
                <a:latin typeface="Arial" pitchFamily="34" charset="0"/>
                <a:cs typeface="Arial" pitchFamily="34" charset="0"/>
              </a:rPr>
              <a:t> </a:t>
            </a:r>
            <a:endParaRPr lang="it-IT" sz="1400" dirty="0"/>
          </a:p>
        </p:txBody>
      </p:sp>
      <p:sp>
        <p:nvSpPr>
          <p:cNvPr id="10" name="Freccia a destra 9">
            <a:hlinkClick r:id="rId6" action="ppaction://hlinksldjump"/>
            <a:extLst>
              <a:ext uri="{FF2B5EF4-FFF2-40B4-BE49-F238E27FC236}">
                <a16:creationId xmlns:a16="http://schemas.microsoft.com/office/drawing/2014/main" id="{88261D8C-F446-48E1-BF1E-D1E57AE9F938}"/>
              </a:ext>
            </a:extLst>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7A32C0E-8FEB-41E6-841D-422E5456CAF4}"/>
              </a:ext>
            </a:extLst>
          </p:cNvPr>
          <p:cNvSpPr txBox="1"/>
          <p:nvPr/>
        </p:nvSpPr>
        <p:spPr>
          <a:xfrm>
            <a:off x="2453657" y="2300456"/>
            <a:ext cx="7258297" cy="492443"/>
          </a:xfrm>
          <a:prstGeom prst="rect">
            <a:avLst/>
          </a:prstGeom>
          <a:noFill/>
        </p:spPr>
        <p:txBody>
          <a:bodyPr wrap="square">
            <a:spAutoFit/>
          </a:bodyPr>
          <a:lstStyle/>
          <a:p>
            <a:r>
              <a:rPr lang="it-IT" sz="1300" b="1" dirty="0">
                <a:latin typeface="Arial" pitchFamily="34" charset="0"/>
                <a:cs typeface="Arial" pitchFamily="34" charset="0"/>
              </a:rPr>
              <a:t>        12.  LA PARTECIPAZIONE AL CAMPIONATO IMPLICA L’ACCETTAZIONE INTEGRALE DEL PRESENTE REGOLAMENTO, SENZA ALCUNA CONDIZIONE O RISERVA</a:t>
            </a:r>
            <a:endParaRPr lang="it-IT" sz="1300" dirty="0"/>
          </a:p>
        </p:txBody>
      </p:sp>
      <p:graphicFrame>
        <p:nvGraphicFramePr>
          <p:cNvPr id="3" name="Oggetto 2">
            <a:extLst>
              <a:ext uri="{FF2B5EF4-FFF2-40B4-BE49-F238E27FC236}">
                <a16:creationId xmlns:a16="http://schemas.microsoft.com/office/drawing/2014/main" id="{376FA09B-8AC3-16EF-6640-99D7BB88DF7F}"/>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7" imgW="18165938" imgH="25679337" progId="Acrobat.Document.DC">
                  <p:embed/>
                </p:oleObj>
              </mc:Choice>
              <mc:Fallback>
                <p:oleObj name="Acrobat Document" r:id="rId7"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8"/>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412657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432720" y="136056"/>
            <a:ext cx="6724305" cy="341465"/>
          </a:xfrm>
          <a:prstGeom prst="rect">
            <a:avLst/>
          </a:prstGeom>
        </p:spPr>
        <p:txBody>
          <a:bodyPr wrap="square">
            <a:spAutoFit/>
          </a:bodyPr>
          <a:lstStyle/>
          <a:p>
            <a:pPr algn="ctr"/>
            <a:r>
              <a:rPr lang="it-IT" sz="1600" b="1" u="sng" dirty="0"/>
              <a:t>Bozza di PROGRAMMA</a:t>
            </a:r>
            <a:endParaRPr lang="it-IT" sz="1600" dirty="0">
              <a:latin typeface="Arial" pitchFamily="34" charset="0"/>
              <a:cs typeface="Arial" pitchFamily="34" charset="0"/>
            </a:endParaRPr>
          </a:p>
        </p:txBody>
      </p:sp>
      <p:sp>
        <p:nvSpPr>
          <p:cNvPr id="7" name="Freccia a destra 6">
            <a:hlinkClick r:id="rId3"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71614" y="5319983"/>
            <a:ext cx="2145082" cy="830997"/>
          </a:xfrm>
          <a:prstGeom prst="rect">
            <a:avLst/>
          </a:prstGeom>
        </p:spPr>
        <p:txBody>
          <a:bodyPr wrap="square">
            <a:spAutoFit/>
          </a:bodyPr>
          <a:lstStyle/>
          <a:p>
            <a:pPr algn="just"/>
            <a:r>
              <a:rPr lang="it-IT" sz="1200" dirty="0">
                <a:latin typeface="Arial" pitchFamily="34" charset="0"/>
                <a:cs typeface="Arial" pitchFamily="34" charset="0"/>
              </a:rPr>
              <a:t>Entro il 28 aprile 2023 sarà inviato alle </a:t>
            </a:r>
            <a:r>
              <a:rPr lang="it-IT" sz="1200" dirty="0" err="1">
                <a:latin typeface="Arial" pitchFamily="34" charset="0"/>
                <a:cs typeface="Arial" pitchFamily="34" charset="0"/>
              </a:rPr>
              <a:t>Unitre</a:t>
            </a:r>
            <a:r>
              <a:rPr lang="it-IT" sz="1200" dirty="0">
                <a:latin typeface="Arial" pitchFamily="34" charset="0"/>
                <a:cs typeface="Arial" pitchFamily="34" charset="0"/>
              </a:rPr>
              <a:t> iscritte al campionato il programma definitivo. </a:t>
            </a:r>
          </a:p>
        </p:txBody>
      </p:sp>
      <p:sp>
        <p:nvSpPr>
          <p:cNvPr id="10" name="CasellaDiTesto 9">
            <a:extLst>
              <a:ext uri="{FF2B5EF4-FFF2-40B4-BE49-F238E27FC236}">
                <a16:creationId xmlns:a16="http://schemas.microsoft.com/office/drawing/2014/main" id="{97F187C3-9CCD-4E67-86A5-59AE1102EC9F}"/>
              </a:ext>
            </a:extLst>
          </p:cNvPr>
          <p:cNvSpPr txBox="1"/>
          <p:nvPr/>
        </p:nvSpPr>
        <p:spPr>
          <a:xfrm>
            <a:off x="2360712" y="530105"/>
            <a:ext cx="6539198" cy="6324808"/>
          </a:xfrm>
          <a:prstGeom prst="rect">
            <a:avLst/>
          </a:prstGeom>
          <a:noFill/>
        </p:spPr>
        <p:txBody>
          <a:bodyPr wrap="square">
            <a:spAutoFit/>
          </a:bodyPr>
          <a:lstStyle/>
          <a:p>
            <a:pPr marL="900000">
              <a:tabLst>
                <a:tab pos="270510" algn="l"/>
                <a:tab pos="2610485" algn="ctr"/>
              </a:tabLst>
            </a:pP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LUNEDÌ 15 MAGGIO 2023</a:t>
            </a:r>
            <a:r>
              <a:rPr lang="it-IT" sz="1100" b="1"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“L’UNITRE GIOCA CON LA MATEMATICA”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Campionato di Matematica Ricreativa per la scuola SECONDARIA di I grado - selezione</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Svolgimento delle prove presso la sede </a:t>
            </a:r>
            <a:r>
              <a:rPr lang="it-IT" sz="1000" dirty="0" err="1">
                <a:effectLst/>
                <a:latin typeface="Arial" panose="020B0604020202020204" pitchFamily="34" charset="0"/>
                <a:ea typeface="Calibri" panose="020F0502020204030204" pitchFamily="34" charset="0"/>
                <a:cs typeface="Arial" panose="020B0604020202020204" pitchFamily="34" charset="0"/>
              </a:rPr>
              <a:t>dell’Unitre</a:t>
            </a:r>
            <a:r>
              <a:rPr lang="it-IT" sz="1000" dirty="0">
                <a:effectLst/>
                <a:latin typeface="Arial" panose="020B0604020202020204" pitchFamily="34" charset="0"/>
                <a:ea typeface="Calibri" panose="020F0502020204030204" pitchFamily="34" charset="0"/>
                <a:cs typeface="Arial" panose="020B0604020202020204" pitchFamily="34" charset="0"/>
              </a:rPr>
              <a:t> di Ferrandina in largo Palestro, 1.</a:t>
            </a:r>
          </a:p>
          <a:p>
            <a:pPr marL="900000">
              <a:spcBef>
                <a:spcPts val="600"/>
              </a:spcBef>
              <a:tabLst>
                <a:tab pos="270510" algn="l"/>
                <a:tab pos="2610485" algn="ctr"/>
              </a:tabLst>
            </a:pPr>
            <a:r>
              <a:rPr lang="it-IT" sz="1100" b="1" dirty="0">
                <a:highlight>
                  <a:srgbClr val="00FFFF"/>
                </a:highlight>
                <a:latin typeface="Arial" panose="020B0604020202020204" pitchFamily="34" charset="0"/>
                <a:cs typeface="Arial" panose="020B0604020202020204" pitchFamily="34" charset="0"/>
              </a:rPr>
              <a:t>GIOVEDÌ</a:t>
            </a: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 18  MAGGIO 2023</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LUDOMATEMATICA</a:t>
            </a:r>
            <a:r>
              <a:rPr lang="it-IT" sz="1100" b="1" dirty="0">
                <a:latin typeface="Arial" panose="020B0604020202020204" pitchFamily="34" charset="0"/>
                <a:ea typeface="Calibri" panose="020F0502020204030204" pitchFamily="34" charset="0"/>
                <a:cs typeface="Arial" panose="020B0604020202020204" pitchFamily="34" charset="0"/>
              </a:rPr>
              <a:t> </a:t>
            </a:r>
          </a:p>
          <a:p>
            <a:pPr>
              <a:tabLst>
                <a:tab pos="180340" algn="l"/>
                <a:tab pos="2610485" algn="ctr"/>
              </a:tabLst>
            </a:pPr>
            <a:r>
              <a:rPr lang="it-IT" sz="1100" b="1" dirty="0">
                <a:latin typeface="Arial" panose="020B0604020202020204" pitchFamily="34" charset="0"/>
                <a:ea typeface="Calibri" panose="020F0502020204030204" pitchFamily="34" charset="0"/>
                <a:cs typeface="Arial" panose="020B0604020202020204" pitchFamily="34" charset="0"/>
              </a:rPr>
              <a:t>Giochi logico-matematici nelle piazze e nei chiostri cittadini</a:t>
            </a:r>
          </a:p>
          <a:p>
            <a:pPr>
              <a:tabLst>
                <a:tab pos="180340" algn="l"/>
                <a:tab pos="2610485"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La scuola primaria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I: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in piazza Plebiscito;</a:t>
            </a:r>
          </a:p>
          <a:p>
            <a:pPr marL="457200">
              <a:tabLst>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classe II:                 in piazza Plebiscito; </a:t>
            </a:r>
          </a:p>
          <a:p>
            <a:pPr marL="457200">
              <a:tabLst>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classe III:                in piazza Plebiscito;</a:t>
            </a:r>
          </a:p>
          <a:p>
            <a:pPr marL="457200">
              <a:tabLst>
                <a:tab pos="180340" algn="l"/>
                <a:tab pos="2070735" algn="l"/>
                <a:tab pos="2790825" algn="l"/>
                <a:tab pos="4500880"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IV:                nel chiostro dell’ex convento di San Domenico;</a:t>
            </a:r>
          </a:p>
          <a:p>
            <a:pPr marL="457200">
              <a:tabLst>
                <a:tab pos="180340" algn="l"/>
                <a:tab pos="2070735" algn="l"/>
                <a:tab pos="2790825" algn="l"/>
                <a:tab pos="5311140" algn="l"/>
              </a:tabLst>
            </a:pPr>
            <a:r>
              <a:rPr lang="it-IT" sz="1000" dirty="0">
                <a:effectLst/>
                <a:latin typeface="Arial" panose="020B0604020202020204" pitchFamily="34" charset="0"/>
                <a:ea typeface="Calibri" panose="020F0502020204030204" pitchFamily="34" charset="0"/>
                <a:cs typeface="Arial" panose="020B0604020202020204" pitchFamily="34" charset="0"/>
              </a:rPr>
              <a:t>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classe V:                 nel chiostro dell’ex convento di Santa Chiara.</a:t>
            </a:r>
          </a:p>
          <a:p>
            <a:pPr>
              <a:tabLst>
                <a:tab pos="180340" algn="l"/>
                <a:tab pos="2070735" algn="l"/>
                <a:tab pos="2790825" algn="l"/>
                <a:tab pos="5311140" algn="l"/>
              </a:tabLst>
            </a:pPr>
            <a:r>
              <a:rPr lang="it-IT" sz="1000" dirty="0">
                <a:latin typeface="Arial" panose="020B0604020202020204" pitchFamily="34" charset="0"/>
                <a:cs typeface="Arial" panose="020B0604020202020204" pitchFamily="34" charset="0"/>
              </a:rPr>
              <a:t>h 11.00             </a:t>
            </a:r>
            <a:r>
              <a:rPr lang="it-IT" sz="1000" dirty="0">
                <a:effectLst/>
                <a:latin typeface="Arial" panose="020B0604020202020204" pitchFamily="34" charset="0"/>
                <a:ea typeface="Calibri" panose="020F0502020204030204" pitchFamily="34" charset="0"/>
                <a:cs typeface="Arial" panose="020B0604020202020204" pitchFamily="34" charset="0"/>
              </a:rPr>
              <a:t>La scuola dell’infanzia: </a:t>
            </a:r>
            <a:r>
              <a:rPr lang="it-IT" sz="1100" dirty="0">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nella palestra dell’edificio scolastico F. D’Onofrio.</a:t>
            </a:r>
          </a:p>
          <a:p>
            <a:pPr marL="900000">
              <a:spcBef>
                <a:spcPts val="600"/>
              </a:spcBef>
              <a:tabLst>
                <a:tab pos="270510" algn="l"/>
                <a:tab pos="2610485" algn="ctr"/>
              </a:tabLst>
            </a:pPr>
            <a:r>
              <a:rPr lang="it-IT" sz="1100" b="1" dirty="0">
                <a:highlight>
                  <a:srgbClr val="00FFFF"/>
                </a:highlight>
                <a:latin typeface="Arial" panose="020B0604020202020204" pitchFamily="34" charset="0"/>
                <a:cs typeface="Arial" panose="020B0604020202020204" pitchFamily="34" charset="0"/>
              </a:rPr>
              <a:t>VENERDÌ 19  MAGGIO 2023 </a:t>
            </a:r>
          </a:p>
          <a:p>
            <a:pPr>
              <a:tabLst>
                <a:tab pos="270510" algn="l"/>
                <a:tab pos="2610485" algn="ctr"/>
              </a:tabLst>
            </a:pPr>
            <a:r>
              <a:rPr lang="it-IT" sz="1100" b="1" dirty="0">
                <a:latin typeface="Arial" panose="020B0604020202020204" pitchFamily="34" charset="0"/>
                <a:cs typeface="Arial" panose="020B0604020202020204" pitchFamily="34" charset="0"/>
              </a:rPr>
              <a:t>“L’ACQUA E’ DEMOCRAZIA”</a:t>
            </a:r>
          </a:p>
          <a:p>
            <a:pPr>
              <a:tabLst>
                <a:tab pos="27051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Mostra a cura dei ragazzi delle Scuole SECONDARIE di I e II grado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	  Presentazione della mostra nell’ex Monastero di Santa Chiara</a:t>
            </a:r>
            <a:r>
              <a:rPr lang="it-IT"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in Largo Palestro.	</a:t>
            </a: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	  La mostra rimarrà aperta dalle ore 16.00 alle ore 19.00</a:t>
            </a:r>
            <a:r>
              <a:rPr lang="it-IT"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sino a venerdì 26 maggio.</a:t>
            </a:r>
            <a:r>
              <a:rPr lang="it-IT" sz="1000" b="1" dirty="0">
                <a:effectLst/>
                <a:latin typeface="Arial" panose="020B0604020202020204" pitchFamily="34" charset="0"/>
                <a:ea typeface="Calibri" panose="020F0502020204030204" pitchFamily="34" charset="0"/>
                <a:cs typeface="Arial" panose="020B0604020202020204" pitchFamily="34" charset="0"/>
              </a:rPr>
              <a:t> </a:t>
            </a:r>
            <a:endParaRPr lang="it-IT" sz="10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Lst>
            </a:pPr>
            <a:r>
              <a:rPr lang="it-IT" sz="1100" b="1" dirty="0">
                <a:latin typeface="Arial" panose="020B0604020202020204" pitchFamily="34" charset="0"/>
                <a:ea typeface="Calibri" panose="020F0502020204030204" pitchFamily="34" charset="0"/>
                <a:cs typeface="Arial" panose="020B0604020202020204" pitchFamily="34" charset="0"/>
              </a:rPr>
              <a:t>"…………………………………………………"</a:t>
            </a:r>
            <a:endParaRPr lang="it-IT" sz="1100" dirty="0">
              <a:latin typeface="Arial" panose="020B0604020202020204" pitchFamily="34" charset="0"/>
              <a:ea typeface="Calibri" panose="020F0502020204030204" pitchFamily="34" charset="0"/>
              <a:cs typeface="Arial" panose="020B0604020202020204" pitchFamily="34" charset="0"/>
            </a:endParaRPr>
          </a:p>
          <a:p>
            <a:pPr>
              <a:tabLst>
                <a:tab pos="180340" algn="l"/>
              </a:tabLst>
            </a:pPr>
            <a:r>
              <a:rPr lang="it-IT" sz="1100" b="1" dirty="0">
                <a:effectLst/>
                <a:latin typeface="Arial" panose="020B0604020202020204" pitchFamily="34" charset="0"/>
                <a:ea typeface="Calibri" panose="020F0502020204030204" pitchFamily="34" charset="0"/>
                <a:cs typeface="Arial" panose="020B0604020202020204" pitchFamily="34" charset="0"/>
              </a:rPr>
              <a:t>Relazione del prof.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17.00             Sala convegni dell’ex monastero di Santa Chiara in largo Palestro</a:t>
            </a:r>
          </a:p>
          <a:p>
            <a:pPr marL="457200">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            Finale in musica con i ragazzi della scuola secondaria di I grado </a:t>
            </a:r>
          </a:p>
          <a:p>
            <a:pPr marL="900000">
              <a:spcBef>
                <a:spcPts val="600"/>
              </a:spcBef>
              <a:tabLst>
                <a:tab pos="2610485" algn="ctr"/>
              </a:tabLst>
            </a:pPr>
            <a:r>
              <a:rPr lang="it-IT" sz="1100" b="1" dirty="0">
                <a:effectLst/>
                <a:highlight>
                  <a:srgbClr val="00FFFF"/>
                </a:highlight>
                <a:latin typeface="Arial" panose="020B0604020202020204" pitchFamily="34" charset="0"/>
                <a:ea typeface="Calibri" panose="020F0502020204030204" pitchFamily="34" charset="0"/>
                <a:cs typeface="Arial" panose="020B0604020202020204" pitchFamily="34" charset="0"/>
              </a:rPr>
              <a:t>SABATO 20 MAGGIO 2023</a:t>
            </a:r>
            <a:r>
              <a:rPr lang="it-IT" sz="1100" b="1"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180340" algn="l"/>
                <a:tab pos="2610485" algn="ctr"/>
              </a:tabLst>
            </a:pPr>
            <a:r>
              <a:rPr lang="it-IT" sz="1100" b="1" dirty="0">
                <a:effectLst/>
                <a:latin typeface="Arial" panose="020B0604020202020204" pitchFamily="34" charset="0"/>
                <a:ea typeface="Calibri" panose="020F0502020204030204" pitchFamily="34" charset="0"/>
                <a:cs typeface="Arial" panose="020B0604020202020204" pitchFamily="34" charset="0"/>
              </a:rPr>
              <a:t>“L’UNITRE GIOCA CON LA MATEMATICA”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marL="457200"/>
            <a:r>
              <a:rPr lang="it-IT" sz="1100" b="1" dirty="0">
                <a:effectLst/>
                <a:latin typeface="Arial" panose="020B0604020202020204" pitchFamily="34" charset="0"/>
                <a:ea typeface="Calibri" panose="020F0502020204030204" pitchFamily="34" charset="0"/>
                <a:cs typeface="Arial" panose="020B0604020202020204" pitchFamily="34" charset="0"/>
              </a:rPr>
              <a:t>Colazione nel chiostro</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r>
              <a:rPr lang="it-IT" sz="1000" dirty="0">
                <a:effectLst/>
                <a:latin typeface="Arial" panose="020B0604020202020204" pitchFamily="34" charset="0"/>
                <a:ea typeface="Calibri" panose="020F0502020204030204" pitchFamily="34" charset="0"/>
                <a:cs typeface="Arial" panose="020B0604020202020204" pitchFamily="34" charset="0"/>
              </a:rPr>
              <a:t>h 9.00/9.30       Accoglienza delle </a:t>
            </a:r>
            <a:r>
              <a:rPr lang="it-IT" sz="1000" dirty="0" err="1">
                <a:effectLst/>
                <a:latin typeface="Arial" panose="020B0604020202020204" pitchFamily="34" charset="0"/>
                <a:ea typeface="Calibri" panose="020F0502020204030204" pitchFamily="34" charset="0"/>
                <a:cs typeface="Arial" panose="020B0604020202020204" pitchFamily="34" charset="0"/>
              </a:rPr>
              <a:t>Unitre</a:t>
            </a:r>
            <a:r>
              <a:rPr lang="it-IT" sz="1000" dirty="0">
                <a:effectLst/>
                <a:latin typeface="Arial" panose="020B0604020202020204" pitchFamily="34" charset="0"/>
                <a:ea typeface="Calibri" panose="020F0502020204030204" pitchFamily="34" charset="0"/>
                <a:cs typeface="Arial" panose="020B0604020202020204" pitchFamily="34" charset="0"/>
              </a:rPr>
              <a:t> ospiti nel chiostro dell’ex Monastero di Santa Chiara.</a:t>
            </a:r>
          </a:p>
          <a:p>
            <a:pPr marL="457200"/>
            <a:r>
              <a:rPr lang="it-IT" sz="1100" b="1" dirty="0">
                <a:effectLst/>
                <a:latin typeface="Arial" panose="020B0604020202020204" pitchFamily="34" charset="0"/>
                <a:ea typeface="Calibri" panose="020F0502020204030204" pitchFamily="34" charset="0"/>
                <a:cs typeface="Arial" panose="020B0604020202020204" pitchFamily="34" charset="0"/>
              </a:rPr>
              <a:t>3° Campionato di Matematica Ricreativa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Svolgimento delle prove presso la sede </a:t>
            </a:r>
            <a:r>
              <a:rPr lang="it-IT" sz="1000" dirty="0" err="1">
                <a:effectLst/>
                <a:latin typeface="Arial" panose="020B0604020202020204" pitchFamily="34" charset="0"/>
                <a:ea typeface="Calibri" panose="020F0502020204030204" pitchFamily="34" charset="0"/>
                <a:cs typeface="Arial" panose="020B0604020202020204" pitchFamily="34" charset="0"/>
              </a:rPr>
              <a:t>dell’Unitre</a:t>
            </a:r>
            <a:r>
              <a:rPr lang="it-IT" sz="1000" dirty="0">
                <a:effectLst/>
                <a:latin typeface="Arial" panose="020B0604020202020204" pitchFamily="34" charset="0"/>
                <a:ea typeface="Calibri" panose="020F0502020204030204" pitchFamily="34" charset="0"/>
                <a:cs typeface="Arial" panose="020B0604020202020204" pitchFamily="34" charset="0"/>
              </a:rPr>
              <a:t> di Ferrandina in largo Palestro, 1.</a:t>
            </a:r>
          </a:p>
          <a:p>
            <a:pPr>
              <a:tabLst>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10.00             Passeggiata per le vie del centro storico per gli eventuali ospiti non concorrenti.</a:t>
            </a:r>
          </a:p>
          <a:p>
            <a:pPr>
              <a:tabLst>
                <a:tab pos="810260" algn="l"/>
                <a:tab pos="3060700" algn="ctr"/>
              </a:tabLst>
            </a:pPr>
            <a:r>
              <a:rPr lang="it-IT" sz="1100" b="1" dirty="0">
                <a:latin typeface="Arial" panose="020B0604020202020204" pitchFamily="34" charset="0"/>
                <a:ea typeface="Calibri" panose="020F0502020204030204" pitchFamily="34" charset="0"/>
                <a:cs typeface="Arial" panose="020B0604020202020204" pitchFamily="34" charset="0"/>
              </a:rPr>
              <a:t>             Riunione conviviale</a:t>
            </a:r>
            <a:endParaRPr lang="it-IT" sz="1100" b="1" dirty="0">
              <a:effectLst/>
              <a:latin typeface="Arial" panose="020B0604020202020204" pitchFamily="34" charset="0"/>
              <a:ea typeface="Calibri" panose="020F0502020204030204" pitchFamily="34" charset="0"/>
              <a:cs typeface="Arial" panose="020B0604020202020204" pitchFamily="34" charset="0"/>
            </a:endParaRPr>
          </a:p>
          <a:p>
            <a:r>
              <a:rPr lang="it-IT" sz="1100" dirty="0">
                <a:latin typeface="Arial" panose="020B0604020202020204" pitchFamily="34" charset="0"/>
                <a:ea typeface="Calibri" panose="020F0502020204030204" pitchFamily="34" charset="0"/>
                <a:cs typeface="Arial" panose="020B0604020202020204" pitchFamily="34" charset="0"/>
              </a:rPr>
              <a:t>h 13.00           Pranzo al ristorante «……………..» via ………………. , costo …………..</a:t>
            </a:r>
          </a:p>
          <a:p>
            <a:r>
              <a:rPr lang="it-IT" sz="1100" b="1" dirty="0">
                <a:latin typeface="Arial" panose="020B0604020202020204" pitchFamily="34" charset="0"/>
                <a:ea typeface="Calibri" panose="020F0502020204030204" pitchFamily="34" charset="0"/>
                <a:cs typeface="Arial" panose="020B0604020202020204" pitchFamily="34" charset="0"/>
              </a:rPr>
              <a:t>             V</a:t>
            </a:r>
            <a:r>
              <a:rPr lang="it-IT" sz="1100" b="1" dirty="0">
                <a:effectLst/>
                <a:latin typeface="Arial" panose="020B0604020202020204" pitchFamily="34" charset="0"/>
                <a:ea typeface="Calibri" panose="020F0502020204030204" pitchFamily="34" charset="0"/>
                <a:cs typeface="Arial" panose="020B0604020202020204" pitchFamily="34" charset="0"/>
              </a:rPr>
              <a:t>isita </a:t>
            </a:r>
            <a:r>
              <a:rPr lang="it-IT" sz="1100" b="1" dirty="0">
                <a:latin typeface="Arial" panose="020B0604020202020204" pitchFamily="34" charset="0"/>
                <a:ea typeface="Calibri" panose="020F0502020204030204" pitchFamily="34" charset="0"/>
                <a:cs typeface="Arial" panose="020B0604020202020204" pitchFamily="34" charset="0"/>
              </a:rPr>
              <a:t>a</a:t>
            </a:r>
            <a:r>
              <a:rPr lang="it-IT" sz="1100" b="1" dirty="0">
                <a:effectLst/>
                <a:latin typeface="Arial" panose="020B0604020202020204" pitchFamily="34" charset="0"/>
                <a:ea typeface="Calibri" panose="020F0502020204030204" pitchFamily="34" charset="0"/>
                <a:cs typeface="Arial" panose="020B0604020202020204" pitchFamily="34" charset="0"/>
              </a:rPr>
              <a:t>l patrimonio storico-artistico di Ferrandina.</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810260" algn="l"/>
                <a:tab pos="3060700" algn="ctr"/>
              </a:tabLst>
            </a:pPr>
            <a:r>
              <a:rPr lang="it-IT" sz="1000" dirty="0">
                <a:effectLst/>
                <a:latin typeface="Arial" panose="020B0604020202020204" pitchFamily="34" charset="0"/>
                <a:ea typeface="Calibri" panose="020F0502020204030204" pitchFamily="34" charset="0"/>
                <a:cs typeface="Arial" panose="020B0604020202020204" pitchFamily="34" charset="0"/>
              </a:rPr>
              <a:t>h 15.00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Visita guidata a ………………………….</a:t>
            </a:r>
            <a:r>
              <a:rPr lang="it-IT" sz="1000" b="1" dirty="0">
                <a:effectLst/>
                <a:latin typeface="Arial" panose="020B0604020202020204" pitchFamily="34" charset="0"/>
                <a:ea typeface="Calibri" panose="020F0502020204030204" pitchFamily="34" charset="0"/>
                <a:cs typeface="Arial" panose="020B0604020202020204" pitchFamily="34" charset="0"/>
              </a:rPr>
              <a:t> </a:t>
            </a:r>
            <a:endParaRPr lang="it-IT" sz="1100" dirty="0">
              <a:effectLst/>
              <a:latin typeface="Arial" panose="020B0604020202020204" pitchFamily="34" charset="0"/>
              <a:ea typeface="Calibri" panose="020F0502020204030204" pitchFamily="34" charset="0"/>
              <a:cs typeface="Arial" panose="020B0604020202020204" pitchFamily="34" charset="0"/>
            </a:endParaRPr>
          </a:p>
          <a:p>
            <a:pPr>
              <a:tabLst>
                <a:tab pos="3060700" algn="ctr"/>
              </a:tabLst>
            </a:pPr>
            <a:r>
              <a:rPr lang="it-IT" sz="1100" b="1" dirty="0">
                <a:latin typeface="Arial" panose="020B0604020202020204" pitchFamily="34" charset="0"/>
                <a:cs typeface="Arial" panose="020B0604020202020204" pitchFamily="34" charset="0"/>
              </a:rPr>
              <a:t>             Premiazione e finale in musica con l’orchestra giovanile </a:t>
            </a:r>
            <a:r>
              <a:rPr lang="it-IT" sz="1100" b="1" dirty="0" err="1">
                <a:latin typeface="Arial" panose="020B0604020202020204" pitchFamily="34" charset="0"/>
                <a:cs typeface="Arial" panose="020B0604020202020204" pitchFamily="34" charset="0"/>
              </a:rPr>
              <a:t>dell’Unitre</a:t>
            </a:r>
            <a:r>
              <a:rPr lang="it-IT" sz="1100" b="1" dirty="0">
                <a:latin typeface="Arial" panose="020B0604020202020204" pitchFamily="34" charset="0"/>
                <a:cs typeface="Arial" panose="020B0604020202020204" pitchFamily="34" charset="0"/>
              </a:rPr>
              <a:t>          </a:t>
            </a:r>
          </a:p>
          <a:p>
            <a:pPr>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h 17.00</a:t>
            </a:r>
            <a:r>
              <a:rPr lang="it-IT" sz="1000" b="1" dirty="0">
                <a:latin typeface="Arial" panose="020B0604020202020204" pitchFamily="34" charset="0"/>
                <a:ea typeface="Calibri" panose="020F0502020204030204" pitchFamily="34" charset="0"/>
                <a:cs typeface="Arial" panose="020B0604020202020204" pitchFamily="34" charset="0"/>
              </a:rPr>
              <a:t> </a:t>
            </a:r>
            <a:r>
              <a:rPr lang="it-IT" sz="1000" dirty="0">
                <a:latin typeface="Arial" panose="020B0604020202020204" pitchFamily="34" charset="0"/>
                <a:ea typeface="Calibri" panose="020F0502020204030204" pitchFamily="34" charset="0"/>
                <a:cs typeface="Arial" panose="020B0604020202020204" pitchFamily="34" charset="0"/>
              </a:rPr>
              <a:t>            </a:t>
            </a:r>
            <a:r>
              <a:rPr lang="it-IT" sz="1000" dirty="0">
                <a:effectLst/>
                <a:latin typeface="Arial" panose="020B0604020202020204" pitchFamily="34" charset="0"/>
                <a:ea typeface="Calibri" panose="020F0502020204030204" pitchFamily="34" charset="0"/>
                <a:cs typeface="Arial" panose="020B0604020202020204" pitchFamily="34" charset="0"/>
              </a:rPr>
              <a:t>Sala convegni dell’ex monastero di Santa Chiara in largo Palestro, 1.</a:t>
            </a:r>
          </a:p>
          <a:p>
            <a:pPr>
              <a:tabLst>
                <a:tab pos="3060700" algn="ctr"/>
              </a:tabLst>
            </a:pPr>
            <a:r>
              <a:rPr lang="it-IT" sz="1000" dirty="0">
                <a:latin typeface="Arial" panose="020B0604020202020204" pitchFamily="34" charset="0"/>
                <a:ea typeface="Calibri" panose="020F0502020204030204" pitchFamily="34" charset="0"/>
                <a:cs typeface="Arial" panose="020B0604020202020204" pitchFamily="34" charset="0"/>
              </a:rPr>
              <a:t>h 19,30             </a:t>
            </a:r>
            <a:r>
              <a:rPr lang="it-IT" sz="1000" dirty="0">
                <a:effectLst/>
                <a:latin typeface="Arial" panose="020B0604020202020204" pitchFamily="34" charset="0"/>
                <a:ea typeface="Calibri" panose="020F0502020204030204" pitchFamily="34" charset="0"/>
                <a:cs typeface="Arial-BoldMT"/>
              </a:rPr>
              <a:t>Conclusione prevista per la giornata dedicata al Campionato di Matematica Ricreativa.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tabLst>
                <a:tab pos="3060700" algn="ctr"/>
              </a:tabLst>
            </a:pPr>
            <a:endParaRPr lang="it-IT" sz="1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Oggetto 2">
            <a:extLst>
              <a:ext uri="{FF2B5EF4-FFF2-40B4-BE49-F238E27FC236}">
                <a16:creationId xmlns:a16="http://schemas.microsoft.com/office/drawing/2014/main" id="{E67A6C6C-2EF3-6792-3DAB-4B0B328BB5D5}"/>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4" imgW="18165938" imgH="25679337" progId="Acrobat.Document.DC">
                  <p:embed/>
                </p:oleObj>
              </mc:Choice>
              <mc:Fallback>
                <p:oleObj name="Acrobat Document" r:id="rId4"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5"/>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1169978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tangolo 33"/>
          <p:cNvSpPr/>
          <p:nvPr/>
        </p:nvSpPr>
        <p:spPr>
          <a:xfrm>
            <a:off x="92366" y="5519434"/>
            <a:ext cx="9624752" cy="1292662"/>
          </a:xfrm>
          <a:prstGeom prst="rect">
            <a:avLst/>
          </a:prstGeom>
        </p:spPr>
        <p:txBody>
          <a:bodyPr wrap="square">
            <a:spAutoFit/>
          </a:bodyPr>
          <a:lstStyle/>
          <a:p>
            <a:pPr algn="just"/>
            <a:r>
              <a:rPr lang="it-IT" sz="1200" dirty="0"/>
              <a:t>Nonostante la presenza di risorse agricole così importanti, dagli anni '60 del secolo scorso l'economia di Ferrandina si è basata prevalentemente sull'industria, sviluppatasi lungo la Val Basento per la scoperta di giacimenti di metano. Adesso troviamo piccole aziende che lavorano nel campo chimico, meccanico, manifatturiero e del salotto.</a:t>
            </a:r>
          </a:p>
          <a:p>
            <a:endParaRPr lang="it-IT" sz="600" dirty="0"/>
          </a:p>
          <a:p>
            <a:r>
              <a:rPr lang="it-IT" sz="1200" dirty="0"/>
              <a:t>Le strade principali sono:</a:t>
            </a:r>
          </a:p>
          <a:p>
            <a:pPr lvl="0"/>
            <a:r>
              <a:rPr lang="it-IT" sz="1200" b="1" dirty="0" err="1"/>
              <a:t>Basentana</a:t>
            </a:r>
            <a:r>
              <a:rPr lang="it-IT" sz="1200" b="1" dirty="0"/>
              <a:t>, </a:t>
            </a:r>
            <a:r>
              <a:rPr lang="it-IT" sz="1200" dirty="0"/>
              <a:t>collega principalmente Potenza a Metaponto.</a:t>
            </a:r>
          </a:p>
          <a:p>
            <a:pPr lvl="0"/>
            <a:r>
              <a:rPr lang="it-IT" sz="1200" b="1" dirty="0"/>
              <a:t>Via Appia,</a:t>
            </a:r>
            <a:r>
              <a:rPr lang="it-IT" sz="1200" dirty="0"/>
              <a:t> è la strada principale per raggiungere Matera e permette di raggiungere anche la città metropolitana di Bari (100 km).</a:t>
            </a:r>
          </a:p>
        </p:txBody>
      </p:sp>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25"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3°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2022/2023</a:t>
            </a:r>
          </a:p>
          <a:p>
            <a:pPr marL="0" indent="0" algn="ctr">
              <a:buNone/>
            </a:pPr>
            <a:r>
              <a:rPr lang="it-IT" sz="1400" b="1" dirty="0"/>
              <a:t> </a:t>
            </a:r>
            <a:endParaRPr lang="it-IT" sz="1400" dirty="0"/>
          </a:p>
          <a:p>
            <a:pPr marL="0" indent="0" algn="ctr">
              <a:buNone/>
            </a:pPr>
            <a:r>
              <a:rPr lang="it-IT" sz="1900" b="1" u="sng" dirty="0"/>
              <a:t>PERCHÉ 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29" name="Rettangolo 28"/>
          <p:cNvSpPr/>
          <p:nvPr/>
        </p:nvSpPr>
        <p:spPr>
          <a:xfrm>
            <a:off x="79009" y="2056688"/>
            <a:ext cx="9698532" cy="1415772"/>
          </a:xfrm>
          <a:prstGeom prst="rect">
            <a:avLst/>
          </a:prstGeom>
        </p:spPr>
        <p:txBody>
          <a:bodyPr wrap="square">
            <a:spAutoFit/>
          </a:bodyPr>
          <a:lstStyle/>
          <a:p>
            <a:pPr algn="just"/>
            <a:r>
              <a:rPr lang="it-IT" sz="1400" b="1" dirty="0"/>
              <a:t>BREVI NOTIZIE SULLA CITTÀ</a:t>
            </a:r>
            <a:endParaRPr lang="it-IT" sz="1400" dirty="0"/>
          </a:p>
          <a:p>
            <a:pPr algn="just"/>
            <a:r>
              <a:rPr lang="it-IT" sz="1200" dirty="0"/>
              <a:t>Ferrandina è una cittadina della Basilicata posta sulla collina materana a circa trentacinque km da Matera, città dei Sassi, patrimonio UNESCO e capitale europea della cultura per il 2019. </a:t>
            </a:r>
          </a:p>
          <a:p>
            <a:pPr algn="just"/>
            <a:r>
              <a:rPr lang="it-IT" sz="1200" dirty="0"/>
              <a:t>Le radici di Ferrandina affondano nella Magna Grecia, attorno al 1000 a.C. Il suo nome era </a:t>
            </a:r>
            <a:r>
              <a:rPr lang="it-IT" sz="1200" i="1" dirty="0" err="1"/>
              <a:t>Troilia</a:t>
            </a:r>
            <a:r>
              <a:rPr lang="it-IT" sz="1200" dirty="0"/>
              <a:t> o </a:t>
            </a:r>
            <a:r>
              <a:rPr lang="it-IT" sz="1200" i="1" dirty="0"/>
              <a:t>Parva Troia</a:t>
            </a:r>
            <a:r>
              <a:rPr lang="it-IT" sz="1200" dirty="0"/>
              <a:t>, mentre la sua acropoli-fortezza si chiamava </a:t>
            </a:r>
            <a:r>
              <a:rPr lang="it-IT" sz="1200" i="1" dirty="0" err="1"/>
              <a:t>Obelanon</a:t>
            </a:r>
            <a:r>
              <a:rPr lang="it-IT" sz="1200" dirty="0"/>
              <a:t> (Uggiano). Entrambe, durante l'epoca romana, furono centri importanti di cultura ellenica e sempre più lustro acquistarono in epoca bizantina. Con la caduta del dominio greco, Longobardi e Normanni si impossessarono della città. Il nome Ferrandina si deve a Federico d’Aragona che nel  1494 la ribattezzò così in onore di suo padre, re Ferrante  (o Ferrantino).</a:t>
            </a:r>
          </a:p>
        </p:txBody>
      </p:sp>
      <p:sp>
        <p:nvSpPr>
          <p:cNvPr id="31" name="Rettangolo 30"/>
          <p:cNvSpPr/>
          <p:nvPr/>
        </p:nvSpPr>
        <p:spPr>
          <a:xfrm>
            <a:off x="92372" y="3464722"/>
            <a:ext cx="6156777" cy="646331"/>
          </a:xfrm>
          <a:prstGeom prst="rect">
            <a:avLst/>
          </a:prstGeom>
        </p:spPr>
        <p:txBody>
          <a:bodyPr wrap="square">
            <a:spAutoFit/>
          </a:bodyPr>
          <a:lstStyle/>
          <a:p>
            <a:pPr algn="just"/>
            <a:r>
              <a:rPr lang="it-IT" sz="1200" dirty="0"/>
              <a:t>Un tempo era nota per la produzione di tessuti in lana, tra cui la </a:t>
            </a:r>
            <a:r>
              <a:rPr lang="it-IT" sz="1200" dirty="0" err="1"/>
              <a:t>ferlandina</a:t>
            </a:r>
            <a:r>
              <a:rPr lang="it-IT" sz="1200" dirty="0"/>
              <a:t> o </a:t>
            </a:r>
            <a:r>
              <a:rPr lang="it-IT" sz="1200" dirty="0" err="1"/>
              <a:t>felandina</a:t>
            </a:r>
            <a:r>
              <a:rPr lang="it-IT" sz="1200" dirty="0"/>
              <a:t>, molto apprezzata e richiesta nel Regno di Napoli e dai domenicani, che proprio a Ferrandina si insediarono e crearono un centro agricolo e urbano molto organizzato. </a:t>
            </a:r>
            <a:endParaRPr lang="it-IT" sz="1200" b="1" dirty="0"/>
          </a:p>
        </p:txBody>
      </p:sp>
      <p:sp>
        <p:nvSpPr>
          <p:cNvPr id="32" name="Rectangle 46"/>
          <p:cNvSpPr>
            <a:spLocks noChangeArrowheads="1"/>
          </p:cNvSpPr>
          <p:nvPr/>
        </p:nvSpPr>
        <p:spPr bwMode="auto">
          <a:xfrm>
            <a:off x="92367" y="4018720"/>
            <a:ext cx="6156778" cy="94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76176" numCol="1" anchor="ctr" anchorCtr="0" compatLnSpc="1">
            <a:prstTxWarp prst="textNoShape">
              <a:avLst/>
            </a:prstTxWarp>
            <a:spAutoFit/>
          </a:bodyPr>
          <a:lstStyle/>
          <a:p>
            <a:pPr algn="just" fontAlgn="base">
              <a:spcBef>
                <a:spcPts val="600"/>
              </a:spcBef>
              <a:spcAft>
                <a:spcPct val="0"/>
              </a:spcAft>
            </a:pPr>
            <a:r>
              <a:rPr lang="it-IT" sz="1200" dirty="0"/>
              <a:t>Ferrandina conserva i ruderi del Castello di Uggiano e presenta numerose chiese (scrigni di preziose opere d’arte e di un pezzo ligneo della Santa Croce di Cristo, portato da Sant'Elena e poi donato al regnante di Ferrandina), conventi e palazzi gentilizi di interesse storico ed artistico:</a:t>
            </a:r>
          </a:p>
        </p:txBody>
      </p:sp>
      <p:sp>
        <p:nvSpPr>
          <p:cNvPr id="33" name="Rettangolo 32"/>
          <p:cNvSpPr/>
          <p:nvPr/>
        </p:nvSpPr>
        <p:spPr>
          <a:xfrm>
            <a:off x="92367" y="4894193"/>
            <a:ext cx="6170140" cy="646331"/>
          </a:xfrm>
          <a:prstGeom prst="rect">
            <a:avLst/>
          </a:prstGeom>
        </p:spPr>
        <p:txBody>
          <a:bodyPr wrap="square">
            <a:spAutoFit/>
          </a:bodyPr>
          <a:lstStyle/>
          <a:p>
            <a:pPr algn="just"/>
            <a:r>
              <a:rPr lang="it-IT" sz="1200" dirty="0"/>
              <a:t>L'agricoltura è stata fino agli anni 60 la principale fonte economica. Rinomata è la produzione di olio di oliva «</a:t>
            </a:r>
            <a:r>
              <a:rPr lang="it-IT" sz="1200" dirty="0" err="1"/>
              <a:t>Maiatica</a:t>
            </a:r>
            <a:r>
              <a:rPr lang="it-IT" sz="1200" dirty="0"/>
              <a:t> di Ferrandina», caratterizzato da una bassa acidità, e anche delle tipiche olive infornate secondo antichi metodi di lavorazione.</a:t>
            </a:r>
          </a:p>
        </p:txBody>
      </p:sp>
      <p:sp>
        <p:nvSpPr>
          <p:cNvPr id="14" name="Freccia a destra 13">
            <a:hlinkClick r:id="rId3"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2">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62568" y="3428532"/>
            <a:ext cx="3235500" cy="2075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09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887479" y="104819"/>
            <a:ext cx="1805405" cy="202034"/>
          </a:xfrm>
        </p:spPr>
        <p:txBody>
          <a:bodyPr>
            <a:noAutofit/>
          </a:bodyPr>
          <a:lstStyle/>
          <a:p>
            <a:r>
              <a:rPr lang="it-IT" sz="1600" b="1" dirty="0"/>
              <a:t>FERRANDINA</a:t>
            </a:r>
          </a:p>
        </p:txBody>
      </p:sp>
      <p:pic>
        <p:nvPicPr>
          <p:cNvPr id="2050" name="Picture 2" descr="C:\Users\UTENTE\Documents\UNITRE\Giuseppina\aa 2017-2018\campionato\Campionato Naz\immagini Ferrandina\7 San Domenico.jpg">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733" y="2674408"/>
            <a:ext cx="2040947" cy="1530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UTENTE\Documents\UNITRE\Giuseppina\aa 2017-2018\campionato\Campionato Naz\immagini Ferrandina\8 San Francesco.jp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9648" y="2718769"/>
            <a:ext cx="2162982" cy="144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C:\Users\UTENTE\Documents\UNITRE\Giuseppina\aa 2017-2018\campionato\Campionato Naz\immagini Ferrandina\10 Addolorata .jp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4493" y="2718769"/>
            <a:ext cx="2162982" cy="144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7" name="Picture 9" descr="C:\Users\UTENTE\Documents\UNITRE\Giuseppina\aa 2017-2018\campionato\Campionato Naz\immagini Ferrandina\13 Palazzo Cantorio.jpg">
            <a:hlinkClick r:id="rId9" action="ppaction://hlinksldjump"/>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51209" y="4586444"/>
            <a:ext cx="1803284" cy="1351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0" name="Picture 12" descr="C:\Users\UTENTE\Documents\UNITRE\Giuseppina\aa 2017-2018\campionato\Campionato Naz\immagini Ferrandina\3 Santa Maria della Croce.jpg">
            <a:hlinkClick r:id="rId11" action="ppaction://hlinksldjump"/>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907075" y="791535"/>
            <a:ext cx="2000609" cy="1501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5" name="Picture 17" descr="C:\Users\UTENTE\Documents\UNITRE\Giuseppina\aa 2017-2018\campionato\Campionato Naz\immagini Ferrandina\6' Santa Chiara.jpg">
            <a:hlinkClick r:id="rId13" action="ppaction://hlinksldjump"/>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095882" y="836619"/>
            <a:ext cx="1268979" cy="1487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6" name="Picture 18">
            <a:hlinkClick r:id="rId15" action="ppaction://hlinksldjump"/>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13345" y="4586446"/>
            <a:ext cx="2292895" cy="1414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7" name="Picture 19" descr="C:\Users\UTENTE\Documents\UNITRE\Giuseppina\aa 2017-2018\campionato\Campionato Naz\immagini Ferrandina\12 Piazza Plebiscito.jpg">
            <a:hlinkClick r:id="rId17" action="ppaction://hlinksldjump"/>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15733" y="4586444"/>
            <a:ext cx="2570031" cy="1387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Freccia a destra 21">
            <a:hlinkClick r:id="rId19" action="ppaction://hlinksldjump"/>
          </p:cNvPr>
          <p:cNvSpPr/>
          <p:nvPr/>
        </p:nvSpPr>
        <p:spPr>
          <a:xfrm flipH="1">
            <a:off x="9059334" y="640674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a:hlinkClick r:id="rId20" action="ppaction://hlinksldjump"/>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572181" y="4565440"/>
            <a:ext cx="2045294" cy="136383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13346" y="818396"/>
            <a:ext cx="2211806" cy="1418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23" action="ppaction://hlinksldjump"/>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98785" y="2718768"/>
            <a:ext cx="2222866" cy="148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hlinkClick r:id="rId25" action="ppaction://hlinksldjump"/>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664058" y="818395"/>
            <a:ext cx="2077006" cy="1387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magine 15">
            <a:hlinkClick r:id="rId27" action="ppaction://hlinksldjump"/>
            <a:extLst>
              <a:ext uri="{FF2B5EF4-FFF2-40B4-BE49-F238E27FC236}">
                <a16:creationId xmlns:a16="http://schemas.microsoft.com/office/drawing/2014/main" id="{50AC4DE6-5261-490E-947B-3B5EE774A0DC}"/>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516536" y="836619"/>
            <a:ext cx="1085595" cy="1506027"/>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0355694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sers\UTENTE\Documents\UNITRE\Giuseppina\aa 2019-2020\Festa della Matematica\CAMPIONATO 2020\superati\FOTO\Ferrandina aerea.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52" y="379487"/>
            <a:ext cx="9934352" cy="6744653"/>
          </a:xfrm>
          <a:prstGeom prst="rect">
            <a:avLst/>
          </a:prstGeom>
          <a:noFill/>
          <a:ln>
            <a:noFill/>
          </a:ln>
        </p:spPr>
      </p:pic>
      <p:sp>
        <p:nvSpPr>
          <p:cNvPr id="2" name="Rettangolo 1"/>
          <p:cNvSpPr/>
          <p:nvPr/>
        </p:nvSpPr>
        <p:spPr>
          <a:xfrm>
            <a:off x="0" y="0"/>
            <a:ext cx="9934352" cy="692696"/>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olo 2"/>
          <p:cNvSpPr>
            <a:spLocks noGrp="1"/>
          </p:cNvSpPr>
          <p:nvPr>
            <p:ph type="title"/>
          </p:nvPr>
        </p:nvSpPr>
        <p:spPr>
          <a:xfrm>
            <a:off x="3037962" y="94903"/>
            <a:ext cx="3858428" cy="502890"/>
          </a:xfrm>
        </p:spPr>
        <p:txBody>
          <a:bodyPr>
            <a:noAutofit/>
          </a:bodyPr>
          <a:lstStyle/>
          <a:p>
            <a:r>
              <a:rPr lang="it-IT" sz="1600" b="1" dirty="0"/>
              <a:t>PANORAMA DEL CENTRO STORICO</a:t>
            </a:r>
          </a:p>
        </p:txBody>
      </p:sp>
    </p:spTree>
    <p:extLst>
      <p:ext uri="{BB962C8B-B14F-4D97-AF65-F5344CB8AC3E}">
        <p14:creationId xmlns:p14="http://schemas.microsoft.com/office/powerpoint/2010/main" val="69343217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924775" y="49338"/>
            <a:ext cx="3755622" cy="435046"/>
          </a:xfrm>
        </p:spPr>
        <p:txBody>
          <a:bodyPr>
            <a:normAutofit/>
          </a:bodyPr>
          <a:lstStyle/>
          <a:p>
            <a:r>
              <a:rPr lang="it-IT" sz="1600" b="1" dirty="0"/>
              <a:t>ROVINE DI UGGIANO</a:t>
            </a:r>
          </a:p>
        </p:txBody>
      </p:sp>
      <p:pic>
        <p:nvPicPr>
          <p:cNvPr id="6" name="Immagine 5" descr="2 castello di Uggiano"/>
          <p:cNvPicPr/>
          <p:nvPr/>
        </p:nvPicPr>
        <p:blipFill>
          <a:blip r:embed="rId2">
            <a:lum/>
            <a:extLst>
              <a:ext uri="{28A0092B-C50C-407E-A947-70E740481C1C}">
                <a14:useLocalDpi xmlns:a14="http://schemas.microsoft.com/office/drawing/2010/main"/>
              </a:ext>
            </a:extLst>
          </a:blip>
          <a:stretch>
            <a:fillRect/>
          </a:stretch>
        </p:blipFill>
        <p:spPr>
          <a:xfrm>
            <a:off x="0" y="400248"/>
            <a:ext cx="9906000" cy="6438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0838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 Santa Maria della Croce"/>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71400"/>
            <a:ext cx="9880663" cy="7415879"/>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1984640" y="116632"/>
            <a:ext cx="5943600" cy="360040"/>
          </a:xfrm>
        </p:spPr>
        <p:txBody>
          <a:bodyPr>
            <a:normAutofit/>
          </a:bodyPr>
          <a:lstStyle/>
          <a:p>
            <a:pPr algn="ctr"/>
            <a:r>
              <a:rPr lang="it-IT" sz="1600" b="1" dirty="0">
                <a:latin typeface="+mj-lt"/>
              </a:rPr>
              <a:t>Chiesa madre SANTA MARIA DELLA CROCE</a:t>
            </a:r>
            <a:endParaRPr lang="it-IT" dirty="0"/>
          </a:p>
        </p:txBody>
      </p:sp>
    </p:spTree>
    <p:extLst>
      <p:ext uri="{BB962C8B-B14F-4D97-AF65-F5344CB8AC3E}">
        <p14:creationId xmlns:p14="http://schemas.microsoft.com/office/powerpoint/2010/main" val="323266136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 Portale Santa Chiar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3358" y="-20302"/>
            <a:ext cx="5511604" cy="687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00472" y="1426012"/>
            <a:ext cx="3919023" cy="3982328"/>
          </a:xfrm>
        </p:spPr>
        <p:txBody>
          <a:bodyPr>
            <a:normAutofit/>
          </a:bodyPr>
          <a:lstStyle/>
          <a:p>
            <a:pPr algn="l"/>
            <a:r>
              <a:rPr lang="it-IT" sz="1600" b="1" dirty="0"/>
              <a:t>COMPLESSO MONASTICO DI SANTA CHIARA - PORTALE del CONVENTO </a:t>
            </a:r>
            <a:br>
              <a:rPr lang="it-IT" sz="1600" dirty="0"/>
            </a:br>
            <a:r>
              <a:rPr lang="it-IT" sz="1600" dirty="0"/>
              <a:t>Il complesso ospita, tra l’altro,  il Museo della Civiltà Contadina - Mestieri antichi e </a:t>
            </a:r>
            <a:br>
              <a:rPr lang="it-IT" sz="1600" dirty="0"/>
            </a:br>
            <a:r>
              <a:rPr lang="it-IT" sz="1600" dirty="0"/>
              <a:t>la sede della nostra </a:t>
            </a:r>
            <a:r>
              <a:rPr lang="it-IT" sz="1600" dirty="0" err="1"/>
              <a:t>Unitre</a:t>
            </a:r>
            <a:r>
              <a:rPr lang="it-IT" sz="1600" dirty="0"/>
              <a:t> </a:t>
            </a:r>
            <a:endParaRPr lang="it-IT" sz="1600" b="1" dirty="0"/>
          </a:p>
        </p:txBody>
      </p:sp>
    </p:spTree>
    <p:extLst>
      <p:ext uri="{BB962C8B-B14F-4D97-AF65-F5344CB8AC3E}">
        <p14:creationId xmlns:p14="http://schemas.microsoft.com/office/powerpoint/2010/main" val="381971764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95300" y="-44048"/>
            <a:ext cx="8915400" cy="404664"/>
          </a:xfrm>
        </p:spPr>
        <p:txBody>
          <a:bodyPr anchor="t">
            <a:normAutofit/>
          </a:bodyPr>
          <a:lstStyle/>
          <a:p>
            <a:r>
              <a:rPr lang="it-IT" sz="1600" b="1" dirty="0"/>
              <a:t>CASE A SCHIERA</a:t>
            </a:r>
          </a:p>
        </p:txBody>
      </p:sp>
      <p:pic>
        <p:nvPicPr>
          <p:cNvPr id="5" name="Immagine 4" descr="C:\Users\UTENTE\Documents\UNITRE\Giuseppina\aa 2019-2020\Festa della Matematica\CAMPIONATO 2020\superati\FOTO\ferrandina - CASE A SCHIERA 1.jpg"/>
          <p:cNvPicPr/>
          <p:nvPr/>
        </p:nvPicPr>
        <p:blipFill>
          <a:blip r:embed="rId2">
            <a:extLst>
              <a:ext uri="{28A0092B-C50C-407E-A947-70E740481C1C}">
                <a14:useLocalDpi xmlns:a14="http://schemas.microsoft.com/office/drawing/2010/main"/>
              </a:ext>
            </a:extLst>
          </a:blip>
          <a:srcRect/>
          <a:stretch>
            <a:fillRect/>
          </a:stretch>
        </p:blipFill>
        <p:spPr bwMode="auto">
          <a:xfrm>
            <a:off x="0" y="260604"/>
            <a:ext cx="9906000" cy="6597396"/>
          </a:xfrm>
          <a:prstGeom prst="rect">
            <a:avLst/>
          </a:prstGeom>
          <a:noFill/>
          <a:ln>
            <a:noFill/>
          </a:ln>
        </p:spPr>
      </p:pic>
    </p:spTree>
    <p:extLst>
      <p:ext uri="{BB962C8B-B14F-4D97-AF65-F5344CB8AC3E}">
        <p14:creationId xmlns:p14="http://schemas.microsoft.com/office/powerpoint/2010/main" val="49464291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688AC37-7F33-40A2-9B80-597CC09B2ADB}"/>
              </a:ext>
            </a:extLst>
          </p:cNvPr>
          <p:cNvSpPr>
            <a:spLocks noGrp="1"/>
          </p:cNvSpPr>
          <p:nvPr>
            <p:ph type="sldNum" sz="quarter" idx="12"/>
          </p:nvPr>
        </p:nvSpPr>
        <p:spPr/>
        <p:txBody>
          <a:bodyPr/>
          <a:lstStyle/>
          <a:p>
            <a:fld id="{E7A41E1B-4F70-4964-A407-84C68BE8251C}" type="slidenum">
              <a:rPr lang="it-IT" smtClean="0"/>
              <a:t>19</a:t>
            </a:fld>
            <a:endParaRPr lang="it-IT" dirty="0"/>
          </a:p>
        </p:txBody>
      </p:sp>
      <p:pic>
        <p:nvPicPr>
          <p:cNvPr id="5" name="Immagine 4">
            <a:extLst>
              <a:ext uri="{FF2B5EF4-FFF2-40B4-BE49-F238E27FC236}">
                <a16:creationId xmlns:a16="http://schemas.microsoft.com/office/drawing/2014/main" id="{D7C81004-9CDC-4A12-88AF-2B75B8806C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1262" y="0"/>
            <a:ext cx="4943475" cy="6858000"/>
          </a:xfrm>
          <a:prstGeom prst="rect">
            <a:avLst/>
          </a:prstGeom>
        </p:spPr>
      </p:pic>
      <p:sp>
        <p:nvSpPr>
          <p:cNvPr id="2" name="Titolo 1">
            <a:extLst>
              <a:ext uri="{FF2B5EF4-FFF2-40B4-BE49-F238E27FC236}">
                <a16:creationId xmlns:a16="http://schemas.microsoft.com/office/drawing/2014/main" id="{4EA0AAD2-6684-495F-970D-00CA563118C7}"/>
              </a:ext>
            </a:extLst>
          </p:cNvPr>
          <p:cNvSpPr>
            <a:spLocks noGrp="1"/>
          </p:cNvSpPr>
          <p:nvPr>
            <p:ph type="title"/>
          </p:nvPr>
        </p:nvSpPr>
        <p:spPr>
          <a:xfrm>
            <a:off x="492041" y="41174"/>
            <a:ext cx="8915400" cy="365125"/>
          </a:xfrm>
        </p:spPr>
        <p:txBody>
          <a:bodyPr>
            <a:normAutofit/>
          </a:bodyPr>
          <a:lstStyle/>
          <a:p>
            <a:r>
              <a:rPr lang="it-IT" sz="1600" b="1" dirty="0">
                <a:solidFill>
                  <a:schemeClr val="bg1"/>
                </a:solidFill>
              </a:rPr>
              <a:t>CHIESA DI SAN DOMENICO</a:t>
            </a:r>
          </a:p>
        </p:txBody>
      </p:sp>
      <p:sp>
        <p:nvSpPr>
          <p:cNvPr id="7" name="Rettangolo 6">
            <a:extLst>
              <a:ext uri="{FF2B5EF4-FFF2-40B4-BE49-F238E27FC236}">
                <a16:creationId xmlns:a16="http://schemas.microsoft.com/office/drawing/2014/main" id="{160B34C0-8E8F-4BE2-A5FA-B894693B7AD8}"/>
              </a:ext>
            </a:extLst>
          </p:cNvPr>
          <p:cNvSpPr/>
          <p:nvPr/>
        </p:nvSpPr>
        <p:spPr>
          <a:xfrm>
            <a:off x="2504728" y="2132856"/>
            <a:ext cx="1944216"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45786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2905" y="5682322"/>
            <a:ext cx="3419049" cy="1034350"/>
          </a:xfrm>
          <a:prstGeom prst="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3662933" y="5671282"/>
            <a:ext cx="4032448" cy="1045390"/>
          </a:xfrm>
          <a:prstGeom prst="rect">
            <a:avLst/>
          </a:prstGeom>
          <a:solidFill>
            <a:srgbClr val="FF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6422092" y="5255386"/>
            <a:ext cx="829501" cy="154320"/>
          </a:xfrm>
          <a:prstGeom prst="round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6422092" y="5458862"/>
            <a:ext cx="829501" cy="154320"/>
          </a:xfrm>
          <a:prstGeom prst="roundRect">
            <a:avLst/>
          </a:prstGeom>
          <a:solidFill>
            <a:schemeClr val="bg2">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8"/>
          <p:cNvSpPr>
            <a:spLocks noGrp="1"/>
          </p:cNvSpPr>
          <p:nvPr>
            <p:ph sz="half" idx="1"/>
          </p:nvPr>
        </p:nvSpPr>
        <p:spPr>
          <a:xfrm>
            <a:off x="1924025" y="27454"/>
            <a:ext cx="7981967" cy="2699383"/>
          </a:xfrm>
        </p:spPr>
        <p:txBody>
          <a:bodyPr tIns="46800">
            <a:normAutofit fontScale="25000" lnSpcReduction="20000"/>
          </a:bodyPr>
          <a:lstStyle/>
          <a:p>
            <a:pPr marL="0" indent="0" algn="just">
              <a:buNone/>
            </a:pPr>
            <a:r>
              <a:rPr lang="it-IT" sz="4400" dirty="0" err="1">
                <a:effectLst/>
                <a:latin typeface="Arial" panose="020B0604020202020204" pitchFamily="34" charset="0"/>
                <a:ea typeface="Calibri" panose="020F0502020204030204" pitchFamily="34" charset="0"/>
              </a:rPr>
              <a:t>L’Unitre</a:t>
            </a:r>
            <a:r>
              <a:rPr lang="it-IT" sz="4400" dirty="0">
                <a:effectLst/>
                <a:latin typeface="Arial" panose="020B0604020202020204" pitchFamily="34" charset="0"/>
                <a:ea typeface="Calibri" panose="020F0502020204030204" pitchFamily="34" charset="0"/>
              </a:rPr>
              <a:t> di Ferrandina</a:t>
            </a:r>
            <a:r>
              <a:rPr lang="it-IT" sz="4400" dirty="0">
                <a:latin typeface="Arial" panose="020B0604020202020204" pitchFamily="34" charset="0"/>
                <a:ea typeface="Calibri" panose="020F0502020204030204" pitchFamily="34" charset="0"/>
              </a:rPr>
              <a:t> </a:t>
            </a:r>
            <a:r>
              <a:rPr lang="it-IT" sz="4400" dirty="0">
                <a:effectLst/>
                <a:latin typeface="Arial" panose="020B0604020202020204" pitchFamily="34" charset="0"/>
                <a:ea typeface="Calibri" panose="020F0502020204030204" pitchFamily="34" charset="0"/>
              </a:rPr>
              <a:t>organizza la manifestazione </a:t>
            </a:r>
          </a:p>
          <a:p>
            <a:pPr marL="0" indent="0" algn="ctr">
              <a:spcAft>
                <a:spcPts val="300"/>
              </a:spcAft>
              <a:buNone/>
            </a:pPr>
            <a:r>
              <a:rPr lang="it-IT" sz="5600" b="1" dirty="0">
                <a:latin typeface="Arial" pitchFamily="34" charset="0"/>
                <a:cs typeface="Arial" pitchFamily="34" charset="0"/>
              </a:rPr>
              <a:t>L’UNITRE GIOCA CON LA MATEMATICA</a:t>
            </a:r>
            <a:r>
              <a:rPr lang="it-IT" sz="5600" dirty="0">
                <a:latin typeface="Arial" pitchFamily="34" charset="0"/>
                <a:cs typeface="Arial" pitchFamily="34" charset="0"/>
              </a:rPr>
              <a:t> </a:t>
            </a:r>
          </a:p>
          <a:p>
            <a:pPr marL="0" indent="0" algn="just">
              <a:spcBef>
                <a:spcPts val="0"/>
              </a:spcBef>
              <a:buNone/>
            </a:pPr>
            <a:r>
              <a:rPr lang="it-IT" sz="4400" dirty="0">
                <a:latin typeface="Arial" pitchFamily="34" charset="0"/>
                <a:cs typeface="Arial" pitchFamily="34" charset="0"/>
              </a:rPr>
              <a:t>che si svolgerà a maggio prossimo. Nell’ambito dei giochi, sarà proposto il</a:t>
            </a:r>
          </a:p>
          <a:p>
            <a:pPr marL="0" indent="0" algn="ctr">
              <a:spcBef>
                <a:spcPts val="400"/>
              </a:spcBef>
              <a:spcAft>
                <a:spcPts val="400"/>
              </a:spcAft>
              <a:buNone/>
            </a:pPr>
            <a:r>
              <a:rPr lang="it-IT" sz="5600" b="1" dirty="0">
                <a:latin typeface="Arial" pitchFamily="34" charset="0"/>
                <a:cs typeface="Arial" pitchFamily="34" charset="0"/>
              </a:rPr>
              <a:t>3° Campionato Nazionale di Matematica Ricreativa </a:t>
            </a:r>
          </a:p>
          <a:p>
            <a:pPr marL="0" indent="0" algn="just">
              <a:lnSpc>
                <a:spcPct val="120000"/>
              </a:lnSpc>
              <a:spcBef>
                <a:spcPts val="100"/>
              </a:spcBef>
              <a:spcAft>
                <a:spcPts val="200"/>
              </a:spcAft>
              <a:buNone/>
            </a:pPr>
            <a:r>
              <a:rPr lang="it-IT" sz="4800" dirty="0">
                <a:effectLst/>
                <a:latin typeface="Arial" panose="020B0604020202020204" pitchFamily="34" charset="0"/>
                <a:ea typeface="Times New Roman" panose="02020603050405020304" pitchFamily="18" charset="0"/>
                <a:cs typeface="Arial" panose="020B0604020202020204" pitchFamily="34" charset="0"/>
              </a:rPr>
              <a:t>La matematica costituisce un mondo affascinante con idee e aspetti creativi che stimolano la curiosità e l’apprendimento, eppure, spesso e volentieri, non è per niente amata.</a:t>
            </a:r>
            <a:endParaRPr lang="it-IT" sz="4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100"/>
              </a:spcBef>
              <a:spcAft>
                <a:spcPts val="200"/>
              </a:spcAft>
              <a:buNone/>
            </a:pPr>
            <a:r>
              <a:rPr lang="it-IT" sz="4800" dirty="0">
                <a:effectLst/>
                <a:latin typeface="Arial" panose="020B0604020202020204" pitchFamily="34" charset="0"/>
                <a:ea typeface="Times New Roman" panose="02020603050405020304" pitchFamily="18" charset="0"/>
                <a:cs typeface="Arial" panose="020B0604020202020204" pitchFamily="34" charset="0"/>
              </a:rPr>
              <a:t>Per avvicinare una materia tanto ostica ai bambini ed ai “ragazzi” di ogni età (11 – 99 anni) e per apprezzarla in maniera divertente, </a:t>
            </a:r>
            <a:r>
              <a:rPr lang="it-IT" sz="4800" dirty="0" err="1">
                <a:effectLst/>
                <a:latin typeface="Arial" panose="020B0604020202020204" pitchFamily="34" charset="0"/>
                <a:ea typeface="Times New Roman" panose="02020603050405020304" pitchFamily="18" charset="0"/>
                <a:cs typeface="Arial" panose="020B0604020202020204" pitchFamily="34" charset="0"/>
              </a:rPr>
              <a:t>l’Unitre</a:t>
            </a:r>
            <a:r>
              <a:rPr lang="it-IT" sz="4800" dirty="0">
                <a:effectLst/>
                <a:latin typeface="Arial" panose="020B0604020202020204" pitchFamily="34" charset="0"/>
                <a:ea typeface="Times New Roman" panose="02020603050405020304" pitchFamily="18" charset="0"/>
                <a:cs typeface="Arial" panose="020B0604020202020204" pitchFamily="34" charset="0"/>
              </a:rPr>
              <a:t> di Ferrandina propone di giocare con i numeri e la logica.</a:t>
            </a:r>
            <a:endParaRPr lang="it-IT" sz="4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Bef>
                <a:spcPts val="100"/>
              </a:spcBef>
              <a:spcAft>
                <a:spcPts val="200"/>
              </a:spcAft>
              <a:buNone/>
            </a:pPr>
            <a:r>
              <a:rPr lang="it-IT" sz="4800" dirty="0">
                <a:effectLst/>
                <a:latin typeface="Arial" panose="020B0604020202020204" pitchFamily="34" charset="0"/>
                <a:ea typeface="Times New Roman" panose="02020603050405020304" pitchFamily="18" charset="0"/>
                <a:cs typeface="Arial" panose="020B0604020202020204" pitchFamily="34" charset="0"/>
              </a:rPr>
              <a:t>II gioco, infatti, può essere sia divertente che istruttivo e diventa l’escamotage perfetto per rendere interessante ciò che non sembrava affatto tale e per avvicinarsi con spirito creativo a concetti e problemi tutt'altro che banali. È, inoltre, lo strumento ideale ed efficace per raggiungere risultati positivi: migliorare l'autostima, favorire lo sviluppo armonico del corpo e della mente, spronare il senso di sana competitività, … e</a:t>
            </a:r>
            <a:r>
              <a:rPr lang="it-IT" sz="4800" dirty="0">
                <a:effectLst/>
                <a:latin typeface="Arial" panose="020B0604020202020204" pitchFamily="34" charset="0"/>
                <a:ea typeface="Calibri" panose="020F0502020204030204" pitchFamily="34" charset="0"/>
                <a:cs typeface="Arial" panose="020B0604020202020204" pitchFamily="34" charset="0"/>
              </a:rPr>
              <a:t>,</a:t>
            </a:r>
            <a:r>
              <a:rPr lang="it-IT" sz="4800" dirty="0">
                <a:effectLst/>
                <a:latin typeface="Arial" panose="020B0604020202020204" pitchFamily="34" charset="0"/>
                <a:ea typeface="Times New Roman" panose="02020603050405020304" pitchFamily="18" charset="0"/>
                <a:cs typeface="Arial" panose="020B0604020202020204" pitchFamily="34" charset="0"/>
              </a:rPr>
              <a:t> per dirla col celebre filosofo Leibniz, “Sono “decisamente favorevole allo studio dei giochi logici, … perché questi sono di grande aiuto nello sviluppare l’arte della riflessione”.</a:t>
            </a:r>
          </a:p>
          <a:p>
            <a:pPr marL="0" indent="0" algn="just">
              <a:lnSpc>
                <a:spcPct val="120000"/>
              </a:lnSpc>
              <a:spcBef>
                <a:spcPts val="100"/>
              </a:spcBef>
              <a:spcAft>
                <a:spcPts val="100"/>
              </a:spcAft>
              <a:buNone/>
            </a:pPr>
            <a:endParaRPr lang="it-IT" sz="4000" dirty="0">
              <a:effectLst/>
              <a:latin typeface="Arial" panose="020B0604020202020204" pitchFamily="34" charset="0"/>
              <a:ea typeface="Calibri" panose="020F0502020204030204" pitchFamily="34" charset="0"/>
              <a:cs typeface="Arial" panose="020B0604020202020204" pitchFamily="34" charset="0"/>
            </a:endParaRPr>
          </a:p>
          <a:p>
            <a:pPr marL="0" indent="0" algn="r">
              <a:spcBef>
                <a:spcPts val="0"/>
              </a:spcBef>
              <a:buNone/>
            </a:pPr>
            <a:r>
              <a:rPr lang="it-IT" sz="4400" dirty="0">
                <a:latin typeface="Arial" panose="020B0604020202020204" pitchFamily="34" charset="0"/>
                <a:cs typeface="Arial" panose="020B0604020202020204" pitchFamily="34" charset="0"/>
              </a:rPr>
              <a:t>  </a:t>
            </a:r>
            <a:r>
              <a:rPr lang="it-IT" sz="4400" dirty="0">
                <a:solidFill>
                  <a:srgbClr val="FF0000"/>
                </a:solidFill>
                <a:latin typeface="Arial" pitchFamily="34" charset="0"/>
                <a:cs typeface="Arial" pitchFamily="34" charset="0"/>
              </a:rPr>
              <a:t> </a:t>
            </a:r>
            <a:endParaRPr lang="it-IT" sz="4400" b="1" dirty="0">
              <a:latin typeface="Arial" pitchFamily="34" charset="0"/>
              <a:cs typeface="Arial" pitchFamily="34" charset="0"/>
            </a:endParaRPr>
          </a:p>
        </p:txBody>
      </p:sp>
      <p:sp>
        <p:nvSpPr>
          <p:cNvPr id="16" name="Segnaposto contenuto 8"/>
          <p:cNvSpPr>
            <a:spLocks noGrp="1"/>
          </p:cNvSpPr>
          <p:nvPr>
            <p:ph sz="half" idx="1"/>
          </p:nvPr>
        </p:nvSpPr>
        <p:spPr>
          <a:xfrm>
            <a:off x="129019" y="5639166"/>
            <a:ext cx="3265513" cy="1102861"/>
          </a:xfrm>
        </p:spPr>
        <p:txBody>
          <a:bodyPr tIns="46800">
            <a:noAutofit/>
          </a:bodyPr>
          <a:lstStyle/>
          <a:p>
            <a:pPr marL="0" indent="0" algn="just">
              <a:spcBef>
                <a:spcPts val="300"/>
              </a:spcBef>
              <a:spcAft>
                <a:spcPts val="200"/>
              </a:spcAft>
              <a:buNone/>
            </a:pPr>
            <a:r>
              <a:rPr lang="it-IT" sz="1200" b="1" dirty="0">
                <a:latin typeface="Arial" pitchFamily="34" charset="0"/>
                <a:cs typeface="Arial" pitchFamily="34" charset="0"/>
                <a:hlinkClick r:id="rId3" action="ppaction://hlinksldjump"/>
              </a:rPr>
              <a:t>BANDO – Finalità del progetto</a:t>
            </a:r>
            <a:endParaRPr lang="it-IT" sz="1200" b="1" dirty="0">
              <a:latin typeface="Arial" pitchFamily="34" charset="0"/>
              <a:cs typeface="Arial" pitchFamily="34" charset="0"/>
            </a:endParaRPr>
          </a:p>
          <a:p>
            <a:pPr marL="0" indent="0" algn="just">
              <a:spcBef>
                <a:spcPts val="300"/>
              </a:spcBef>
              <a:spcAft>
                <a:spcPts val="200"/>
              </a:spcAft>
              <a:buNone/>
            </a:pPr>
            <a:r>
              <a:rPr lang="it-IT" sz="1200" b="1" dirty="0">
                <a:latin typeface="Arial" pitchFamily="34" charset="0"/>
                <a:cs typeface="Arial" pitchFamily="34" charset="0"/>
                <a:hlinkClick r:id="rId4" action="ppaction://hlinksldjump"/>
              </a:rPr>
              <a:t>BANDO – Regolamento</a:t>
            </a:r>
            <a:endParaRPr lang="it-IT" sz="1200" b="1" dirty="0">
              <a:latin typeface="Arial" pitchFamily="34" charset="0"/>
              <a:cs typeface="Arial" pitchFamily="34" charset="0"/>
            </a:endParaRPr>
          </a:p>
          <a:p>
            <a:pPr marL="0" indent="0" algn="just">
              <a:spcBef>
                <a:spcPts val="300"/>
              </a:spcBef>
              <a:spcAft>
                <a:spcPts val="200"/>
              </a:spcAft>
              <a:buNone/>
            </a:pPr>
            <a:r>
              <a:rPr lang="it-IT" sz="1200" b="1" dirty="0">
                <a:latin typeface="Arial" pitchFamily="34" charset="0"/>
                <a:cs typeface="Arial" pitchFamily="34" charset="0"/>
                <a:hlinkClick r:id="rId5" action="ppaction://hlinkfile"/>
              </a:rPr>
              <a:t>Scarica le SCHEDE DI ISCRIZIONE</a:t>
            </a:r>
            <a:endParaRPr lang="it-IT" sz="1200" b="1" dirty="0">
              <a:latin typeface="Arial" pitchFamily="34" charset="0"/>
              <a:cs typeface="Arial" pitchFamily="34" charset="0"/>
            </a:endParaRPr>
          </a:p>
          <a:p>
            <a:pPr marL="0" indent="0" algn="just">
              <a:spcBef>
                <a:spcPts val="300"/>
              </a:spcBef>
              <a:spcAft>
                <a:spcPts val="200"/>
              </a:spcAft>
              <a:buNone/>
            </a:pPr>
            <a:r>
              <a:rPr lang="it-IT" sz="1200" b="1" dirty="0">
                <a:latin typeface="Arial" pitchFamily="34" charset="0"/>
                <a:cs typeface="Arial" pitchFamily="34" charset="0"/>
                <a:hlinkClick r:id="rId6" action="ppaction://hlinksldjump"/>
              </a:rPr>
              <a:t>Bozza di PROGRAMMA</a:t>
            </a:r>
          </a:p>
        </p:txBody>
      </p:sp>
      <p:sp>
        <p:nvSpPr>
          <p:cNvPr id="2"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5"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pic>
        <p:nvPicPr>
          <p:cNvPr id="1042" name="Picture 18" descr="C:\Users\UTENTE\Documents\UNITRE\Giuseppina\aa 2017-2018\campionato\Campionato Naz\BANDO\immagini Basilicata\Matera.jp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33320" y="5974641"/>
            <a:ext cx="838080" cy="628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Immagine 12" descr="Metaponto">
            <a:hlinkClick r:id="rId9" action="ppaction://hlinksldjump"/>
          </p:cNvPr>
          <p:cNvPicPr>
            <a:picLocks noGrp="1" noChangeAspect="1"/>
          </p:cNvPicPr>
          <p:nvPr isPhoto="1"/>
        </p:nvPicPr>
        <p:blipFill>
          <a:blip r:embed="rId10" cstate="email">
            <a:extLst>
              <a:ext uri="{28A0092B-C50C-407E-A947-70E740481C1C}">
                <a14:useLocalDpi xmlns:a14="http://schemas.microsoft.com/office/drawing/2010/main"/>
              </a:ext>
            </a:extLst>
          </a:blip>
          <a:stretch>
            <a:fillRect/>
          </a:stretch>
        </p:blipFill>
        <p:spPr>
          <a:xfrm>
            <a:off x="8853684" y="6002648"/>
            <a:ext cx="827010" cy="572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ttangolo 6"/>
          <p:cNvSpPr/>
          <p:nvPr/>
        </p:nvSpPr>
        <p:spPr>
          <a:xfrm>
            <a:off x="7545289" y="6615102"/>
            <a:ext cx="2138990" cy="215444"/>
          </a:xfrm>
          <a:prstGeom prst="rect">
            <a:avLst/>
          </a:prstGeom>
        </p:spPr>
        <p:txBody>
          <a:bodyPr wrap="square">
            <a:spAutoFit/>
          </a:bodyPr>
          <a:lstStyle/>
          <a:p>
            <a:pPr lvl="0" algn="ctr"/>
            <a:r>
              <a:rPr lang="it-IT" sz="800" dirty="0">
                <a:solidFill>
                  <a:srgbClr val="292934"/>
                </a:solidFill>
                <a:latin typeface="Arial" pitchFamily="34" charset="0"/>
                <a:cs typeface="Arial" pitchFamily="34" charset="0"/>
              </a:rPr>
              <a:t>            MATERA                 BASILICATA</a:t>
            </a:r>
          </a:p>
        </p:txBody>
      </p:sp>
      <p:sp>
        <p:nvSpPr>
          <p:cNvPr id="8" name="Rettangolo 7"/>
          <p:cNvSpPr/>
          <p:nvPr/>
        </p:nvSpPr>
        <p:spPr>
          <a:xfrm>
            <a:off x="8766911" y="5194262"/>
            <a:ext cx="884032" cy="215444"/>
          </a:xfrm>
          <a:prstGeom prst="rect">
            <a:avLst/>
          </a:prstGeom>
        </p:spPr>
        <p:txBody>
          <a:bodyPr wrap="square">
            <a:spAutoFit/>
          </a:bodyPr>
          <a:lstStyle/>
          <a:p>
            <a:pPr lvl="0" algn="r"/>
            <a:r>
              <a:rPr lang="it-IT" sz="800" dirty="0">
                <a:solidFill>
                  <a:srgbClr val="292934"/>
                </a:solidFill>
                <a:latin typeface="Arial" pitchFamily="34" charset="0"/>
                <a:cs typeface="Arial" pitchFamily="34" charset="0"/>
              </a:rPr>
              <a:t>FERRANDINA</a:t>
            </a:r>
          </a:p>
        </p:txBody>
      </p:sp>
      <p:pic>
        <p:nvPicPr>
          <p:cNvPr id="15" name="Picture 18" descr="C:\Users\UTENTE\Documents\UNITRE\Giuseppina\aa 2017-2018\campionato\Campionato Naz\BANDO\immagini Basilicata\Matera.jpg">
            <a:hlinkClick r:id="rId7" action="ppaction://hlinksldjump"/>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33320" y="6006393"/>
            <a:ext cx="785224" cy="588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21" descr="C:\Users\UTENTE\Documents\UNITRE\Giuseppina\aa 2017-2018\campionato\Campionato Naz\immagini Ferrandina\1 Veduta Ferrandina.JPG">
            <a:hlinkClick r:id="rId12" action="ppaction://hlinksldjump"/>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779862" y="5383814"/>
            <a:ext cx="884032" cy="552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Immagine 17" descr="Metaponto">
            <a:hlinkClick r:id="rId9" action="ppaction://hlinksldjump"/>
          </p:cNvPr>
          <p:cNvPicPr>
            <a:picLocks noGrp="1" noChangeAspect="1"/>
          </p:cNvPicPr>
          <p:nvPr isPhoto="1"/>
        </p:nvPicPr>
        <p:blipFill>
          <a:blip r:embed="rId14" cstate="email">
            <a:extLst>
              <a:ext uri="{28A0092B-C50C-407E-A947-70E740481C1C}">
                <a14:useLocalDpi xmlns:a14="http://schemas.microsoft.com/office/drawing/2010/main"/>
              </a:ext>
            </a:extLst>
          </a:blip>
          <a:stretch>
            <a:fillRect/>
          </a:stretch>
        </p:blipFill>
        <p:spPr>
          <a:xfrm>
            <a:off x="8812379" y="5994609"/>
            <a:ext cx="869349" cy="601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Segnaposto contenuto 8"/>
          <p:cNvSpPr>
            <a:spLocks noGrp="1"/>
          </p:cNvSpPr>
          <p:nvPr>
            <p:ph sz="half" idx="1"/>
          </p:nvPr>
        </p:nvSpPr>
        <p:spPr>
          <a:xfrm>
            <a:off x="3662934" y="5621860"/>
            <a:ext cx="3882356" cy="1102862"/>
          </a:xfrm>
        </p:spPr>
        <p:txBody>
          <a:bodyPr tIns="46800">
            <a:noAutofit/>
          </a:bodyPr>
          <a:lstStyle/>
          <a:p>
            <a:pPr marL="0" indent="0" algn="just">
              <a:spcBef>
                <a:spcPts val="500"/>
              </a:spcBef>
              <a:spcAft>
                <a:spcPts val="200"/>
              </a:spcAft>
              <a:buNone/>
            </a:pPr>
            <a:r>
              <a:rPr lang="it-IT" sz="1200" b="1" dirty="0">
                <a:latin typeface="Arial" pitchFamily="34" charset="0"/>
                <a:cs typeface="Arial" pitchFamily="34" charset="0"/>
                <a:hlinkClick r:id="rId15" action="ppaction://hlinksldjump"/>
              </a:rPr>
              <a:t>VENIRE A FERRANDINA -  Brevi notizie sulla città</a:t>
            </a:r>
            <a:endParaRPr lang="it-IT" sz="1200" b="1" dirty="0">
              <a:latin typeface="Arial" pitchFamily="34" charset="0"/>
              <a:cs typeface="Arial" pitchFamily="34" charset="0"/>
            </a:endParaRPr>
          </a:p>
          <a:p>
            <a:pPr marL="0" indent="0" algn="just">
              <a:spcBef>
                <a:spcPts val="500"/>
              </a:spcBef>
              <a:spcAft>
                <a:spcPts val="200"/>
              </a:spcAft>
              <a:buNone/>
            </a:pPr>
            <a:r>
              <a:rPr lang="it-IT" sz="1200" b="1" dirty="0">
                <a:latin typeface="Arial" pitchFamily="34" charset="0"/>
                <a:cs typeface="Arial" pitchFamily="34" charset="0"/>
                <a:hlinkClick r:id="rId16" action="ppaction://hlinksldjump"/>
              </a:rPr>
              <a:t>VENIRE A FERRANDINA -  Il territorio circostante</a:t>
            </a:r>
            <a:endParaRPr lang="it-IT" sz="1200" b="1" dirty="0">
              <a:latin typeface="Arial" pitchFamily="34" charset="0"/>
              <a:cs typeface="Arial" pitchFamily="34" charset="0"/>
            </a:endParaRPr>
          </a:p>
          <a:p>
            <a:pPr marL="0" indent="0" algn="just">
              <a:spcBef>
                <a:spcPts val="500"/>
              </a:spcBef>
              <a:spcAft>
                <a:spcPts val="200"/>
              </a:spcAft>
              <a:buNone/>
            </a:pPr>
            <a:r>
              <a:rPr lang="it-IT" sz="1200" b="1" dirty="0">
                <a:latin typeface="Arial" pitchFamily="34" charset="0"/>
                <a:cs typeface="Arial" pitchFamily="34" charset="0"/>
                <a:hlinkClick r:id="rId17" action="ppaction://hlinksldjump"/>
              </a:rPr>
              <a:t>VENIRE A FERRANDINA -  Come raggiungerci</a:t>
            </a:r>
            <a:endParaRPr lang="it-IT" sz="1200" b="1" dirty="0">
              <a:latin typeface="Arial" pitchFamily="34" charset="0"/>
              <a:cs typeface="Arial" pitchFamily="34" charset="0"/>
            </a:endParaRPr>
          </a:p>
          <a:p>
            <a:pPr marL="0" indent="0" algn="just">
              <a:spcBef>
                <a:spcPts val="500"/>
              </a:spcBef>
              <a:spcAft>
                <a:spcPts val="200"/>
              </a:spcAft>
              <a:buNone/>
            </a:pPr>
            <a:r>
              <a:rPr lang="it-IT" sz="1200" b="1" dirty="0">
                <a:latin typeface="Arial" pitchFamily="34" charset="0"/>
                <a:cs typeface="Arial" pitchFamily="34" charset="0"/>
                <a:hlinkClick r:id="rId18" action="ppaction://hlinksldjump"/>
              </a:rPr>
              <a:t>LE PASSATE EDIZIONI</a:t>
            </a:r>
            <a:endParaRPr lang="it-IT" sz="1200" b="1" dirty="0">
              <a:latin typeface="Arial" pitchFamily="34" charset="0"/>
              <a:cs typeface="Arial" pitchFamily="34" charset="0"/>
            </a:endParaRPr>
          </a:p>
        </p:txBody>
      </p:sp>
      <p:graphicFrame>
        <p:nvGraphicFramePr>
          <p:cNvPr id="11" name="Oggetto 10">
            <a:extLst>
              <a:ext uri="{FF2B5EF4-FFF2-40B4-BE49-F238E27FC236}">
                <a16:creationId xmlns:a16="http://schemas.microsoft.com/office/drawing/2014/main" id="{6FC815C8-9128-F0EF-56BB-30A184D9320E}"/>
              </a:ext>
            </a:extLst>
          </p:cNvPr>
          <p:cNvGraphicFramePr>
            <a:graphicFrameLocks noChangeAspect="1"/>
          </p:cNvGraphicFramePr>
          <p:nvPr>
            <p:extLst>
              <p:ext uri="{D42A27DB-BD31-4B8C-83A1-F6EECF244321}">
                <p14:modId xmlns:p14="http://schemas.microsoft.com/office/powerpoint/2010/main" val="1429057104"/>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19" imgW="18165938" imgH="25679337" progId="Acrobat.Document.DC">
                  <p:embed/>
                </p:oleObj>
              </mc:Choice>
              <mc:Fallback>
                <p:oleObj name="Acrobat Document" r:id="rId19" imgW="18165938" imgH="25679337" progId="Acrobat.Document.DC">
                  <p:embed/>
                  <p:pic>
                    <p:nvPicPr>
                      <p:cNvPr id="4" name="Oggetto 3">
                        <a:extLst>
                          <a:ext uri="{FF2B5EF4-FFF2-40B4-BE49-F238E27FC236}">
                            <a16:creationId xmlns:a16="http://schemas.microsoft.com/office/drawing/2014/main" id="{BA01B656-D927-D6E6-FC78-17C8909888DE}"/>
                          </a:ext>
                        </a:extLst>
                      </p:cNvPr>
                      <p:cNvPicPr/>
                      <p:nvPr/>
                    </p:nvPicPr>
                    <p:blipFill>
                      <a:blip r:embed="rId20"/>
                      <a:stretch>
                        <a:fillRect/>
                      </a:stretch>
                    </p:blipFill>
                    <p:spPr>
                      <a:xfrm>
                        <a:off x="0" y="0"/>
                        <a:ext cx="1924026" cy="2719329"/>
                      </a:xfrm>
                      <a:prstGeom prst="rect">
                        <a:avLst/>
                      </a:prstGeom>
                    </p:spPr>
                  </p:pic>
                </p:oleObj>
              </mc:Fallback>
            </mc:AlternateContent>
          </a:graphicData>
        </a:graphic>
      </p:graphicFrame>
      <p:sp>
        <p:nvSpPr>
          <p:cNvPr id="12" name="Segnaposto contenuto 8">
            <a:extLst>
              <a:ext uri="{FF2B5EF4-FFF2-40B4-BE49-F238E27FC236}">
                <a16:creationId xmlns:a16="http://schemas.microsoft.com/office/drawing/2014/main" id="{BE9E759C-642D-8148-8246-573C55485EB0}"/>
              </a:ext>
            </a:extLst>
          </p:cNvPr>
          <p:cNvSpPr txBox="1">
            <a:spLocks/>
          </p:cNvSpPr>
          <p:nvPr/>
        </p:nvSpPr>
        <p:spPr>
          <a:xfrm>
            <a:off x="92372" y="2963433"/>
            <a:ext cx="9592799" cy="2010659"/>
          </a:xfrm>
          <a:prstGeom prst="rect">
            <a:avLst/>
          </a:prstGeom>
        </p:spPr>
        <p:txBody>
          <a:bodyPr vert="horz" lIns="91440" tIns="4680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r">
              <a:spcBef>
                <a:spcPts val="0"/>
              </a:spcBef>
              <a:buFont typeface="Arial" pitchFamily="34" charset="0"/>
              <a:buNone/>
            </a:pPr>
            <a:r>
              <a:rPr lang="it-IT" sz="4000" dirty="0">
                <a:latin typeface="Arial" pitchFamily="34" charset="0"/>
                <a:cs typeface="Arial" pitchFamily="34" charset="0"/>
              </a:rPr>
              <a:t>  </a:t>
            </a:r>
            <a:r>
              <a:rPr lang="it-IT" sz="4000" dirty="0">
                <a:solidFill>
                  <a:srgbClr val="FF0000"/>
                </a:solidFill>
                <a:latin typeface="Arial" pitchFamily="34" charset="0"/>
                <a:cs typeface="Arial" pitchFamily="34" charset="0"/>
              </a:rPr>
              <a:t> </a:t>
            </a:r>
            <a:endParaRPr lang="it-IT" b="1" dirty="0">
              <a:latin typeface="Arial" pitchFamily="34" charset="0"/>
              <a:cs typeface="Arial" pitchFamily="34" charset="0"/>
            </a:endParaRPr>
          </a:p>
        </p:txBody>
      </p:sp>
      <p:sp>
        <p:nvSpPr>
          <p:cNvPr id="22" name="CasellaDiTesto 21">
            <a:extLst>
              <a:ext uri="{FF2B5EF4-FFF2-40B4-BE49-F238E27FC236}">
                <a16:creationId xmlns:a16="http://schemas.microsoft.com/office/drawing/2014/main" id="{F4F6EE78-19DE-893A-C338-AA3855C163D1}"/>
              </a:ext>
            </a:extLst>
          </p:cNvPr>
          <p:cNvSpPr txBox="1"/>
          <p:nvPr/>
        </p:nvSpPr>
        <p:spPr>
          <a:xfrm>
            <a:off x="0" y="2752165"/>
            <a:ext cx="9906000" cy="2964914"/>
          </a:xfrm>
          <a:prstGeom prst="rect">
            <a:avLst/>
          </a:prstGeom>
          <a:noFill/>
        </p:spPr>
        <p:txBody>
          <a:bodyPr wrap="square">
            <a:spAutoFit/>
          </a:bodyPr>
          <a:lstStyle/>
          <a:p>
            <a:pPr algn="just">
              <a:spcBef>
                <a:spcPts val="100"/>
              </a:spcBef>
              <a:spcAft>
                <a:spcPts val="20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Non ci stupisce, quindi, che la matematica ricreativa abbia appassionato nei secoli studiosi e profani. Si tratta di una tradizione, con una storia di quasi quattromila anni, che si è trasmessa di civiltà in civiltà grazie soprattutto alle grandi menti scientifiche (da </a:t>
            </a:r>
            <a:r>
              <a:rPr lang="it-IT" sz="1200" dirty="0">
                <a:latin typeface="Arial" panose="020B0604020202020204" pitchFamily="34" charset="0"/>
                <a:ea typeface="Times New Roman" panose="02020603050405020304" pitchFamily="18" charset="0"/>
                <a:cs typeface="Arial" panose="020B0604020202020204" pitchFamily="34" charset="0"/>
              </a:rPr>
              <a:t>Archimede ~287 a.C.-212 a.C. e Diofanto </a:t>
            </a:r>
            <a:r>
              <a:rPr lang="it-IT" sz="1200" dirty="0">
                <a:effectLst/>
                <a:latin typeface="Arial" panose="020B0604020202020204" pitchFamily="34" charset="0"/>
                <a:ea typeface="Times New Roman" panose="02020603050405020304" pitchFamily="18" charset="0"/>
                <a:cs typeface="Arial" panose="020B0604020202020204" pitchFamily="34" charset="0"/>
              </a:rPr>
              <a:t>III-IV sec, a Gardner 1914-2010 e </a:t>
            </a:r>
            <a:r>
              <a:rPr lang="it-IT" sz="1200" dirty="0" err="1">
                <a:effectLst/>
                <a:latin typeface="Arial" panose="020B0604020202020204" pitchFamily="34" charset="0"/>
                <a:ea typeface="Times New Roman" panose="02020603050405020304" pitchFamily="18" charset="0"/>
                <a:cs typeface="Arial" panose="020B0604020202020204" pitchFamily="34" charset="0"/>
              </a:rPr>
              <a:t>Hofstadter</a:t>
            </a:r>
            <a:r>
              <a:rPr lang="it-IT" sz="1200" dirty="0">
                <a:effectLst/>
                <a:latin typeface="Arial" panose="020B0604020202020204" pitchFamily="34" charset="0"/>
                <a:ea typeface="Times New Roman" panose="02020603050405020304" pitchFamily="18" charset="0"/>
                <a:cs typeface="Arial" panose="020B0604020202020204" pitchFamily="34" charset="0"/>
              </a:rPr>
              <a:t> 1945 passando per Fibonacci, Cardano, Cartesio, Fermat, Pascal, Eulero, Lagrange, Carroll, ecc.) che, per rilassarsi e per puro piacere, non hanno disdegnato di dedicarsi ai </a:t>
            </a:r>
            <a:r>
              <a:rPr lang="it-IT" sz="1200" i="1" dirty="0">
                <a:effectLst/>
                <a:latin typeface="Arial" panose="020B0604020202020204" pitchFamily="34" charset="0"/>
                <a:ea typeface="Times New Roman" panose="02020603050405020304" pitchFamily="18" charset="0"/>
                <a:cs typeface="Arial" panose="020B0604020202020204" pitchFamily="34" charset="0"/>
              </a:rPr>
              <a:t>divertimenti a carattere matematico e logico</a:t>
            </a:r>
            <a:r>
              <a:rPr lang="it-IT" sz="1200" dirty="0">
                <a:effectLst/>
                <a:latin typeface="Arial" panose="020B0604020202020204" pitchFamily="34" charset="0"/>
                <a:ea typeface="Times New Roman" panose="02020603050405020304" pitchFamily="18" charset="0"/>
                <a:cs typeface="Arial" panose="020B0604020202020204" pitchFamily="34" charset="0"/>
              </a:rPr>
              <a:t> (nella biblioteca di Albert Einstein 1879-1955, per esempio, c'era tutto un settore dedicato alle opere di giochi matematici). </a:t>
            </a:r>
          </a:p>
          <a:p>
            <a:pPr algn="just">
              <a:spcAft>
                <a:spcPts val="200"/>
              </a:spcAft>
            </a:pPr>
            <a:r>
              <a:rPr lang="it-IT" sz="1200" dirty="0">
                <a:effectLst/>
                <a:latin typeface="Arial" panose="020B0604020202020204" pitchFamily="34" charset="0"/>
                <a:ea typeface="Times New Roman" panose="02020603050405020304" pitchFamily="18" charset="0"/>
                <a:cs typeface="Arial" panose="020B0604020202020204" pitchFamily="34" charset="0"/>
              </a:rPr>
              <a:t>Come nelle edizioni precedenti, ai bambini della scuola primaria e del terzo anno della scuola dell’infanzia proponiamo di giocare con i numeri nelle varie piazze cittadine; </a:t>
            </a:r>
            <a:r>
              <a:rPr lang="it-IT" sz="1200" dirty="0">
                <a:effectLst/>
                <a:latin typeface="Arial" panose="020B0604020202020204" pitchFamily="34" charset="0"/>
                <a:ea typeface="Calibri" panose="020F0502020204030204" pitchFamily="34" charset="0"/>
                <a:cs typeface="Arial" panose="020B0604020202020204" pitchFamily="34" charset="0"/>
              </a:rPr>
              <a:t>i ragazzi delle scuole secondarie di I e II grado insieme agli associati alle </a:t>
            </a:r>
            <a:r>
              <a:rPr lang="it-IT" sz="1200" dirty="0" err="1">
                <a:effectLst/>
                <a:latin typeface="Arial" panose="020B0604020202020204" pitchFamily="34" charset="0"/>
                <a:ea typeface="Calibri" panose="020F0502020204030204" pitchFamily="34" charset="0"/>
                <a:cs typeface="Arial" panose="020B0604020202020204" pitchFamily="34" charset="0"/>
              </a:rPr>
              <a:t>Unitre</a:t>
            </a:r>
            <a:r>
              <a:rPr lang="it-IT" sz="1200" dirty="0">
                <a:effectLst/>
                <a:latin typeface="Arial" panose="020B0604020202020204" pitchFamily="34" charset="0"/>
                <a:ea typeface="Calibri" panose="020F0502020204030204" pitchFamily="34" charset="0"/>
                <a:cs typeface="Arial" panose="020B0604020202020204" pitchFamily="34" charset="0"/>
              </a:rPr>
              <a:t> e a chiunque desideri farlo, indipendentemente dalle proprie conoscenze matematiche, potranno partecipare al 3° Campionato Nazionale di Matematica Ricreativa.</a:t>
            </a:r>
          </a:p>
          <a:p>
            <a:pPr algn="just">
              <a:spcAft>
                <a:spcPts val="200"/>
              </a:spcAft>
            </a:pPr>
            <a:r>
              <a:rPr lang="it-IT" sz="1200" b="1" dirty="0">
                <a:effectLst/>
                <a:latin typeface="Arial" panose="020B0604020202020204" pitchFamily="34" charset="0"/>
                <a:ea typeface="Calibri" panose="020F0502020204030204" pitchFamily="34" charset="0"/>
                <a:cs typeface="Arial" panose="020B0604020202020204" pitchFamily="34" charset="0"/>
              </a:rPr>
              <a:t>Il Campionato</a:t>
            </a:r>
            <a:r>
              <a:rPr lang="it-IT" sz="1200" dirty="0">
                <a:effectLst/>
                <a:latin typeface="Arial" panose="020B0604020202020204" pitchFamily="34" charset="0"/>
                <a:ea typeface="Calibri" panose="020F0502020204030204" pitchFamily="34" charset="0"/>
                <a:cs typeface="Arial" panose="020B0604020202020204" pitchFamily="34" charset="0"/>
              </a:rPr>
              <a:t>, infatti, </a:t>
            </a:r>
            <a:r>
              <a:rPr lang="it-IT" sz="1200" b="1" dirty="0">
                <a:effectLst/>
                <a:latin typeface="Arial" panose="020B0604020202020204" pitchFamily="34" charset="0"/>
                <a:ea typeface="Calibri" panose="020F0502020204030204" pitchFamily="34" charset="0"/>
                <a:cs typeface="Arial" panose="020B0604020202020204" pitchFamily="34" charset="0"/>
              </a:rPr>
              <a:t>è una gara che tutti possono affrontare</a:t>
            </a:r>
            <a:r>
              <a:rPr lang="it-IT" sz="1200" dirty="0">
                <a:effectLst/>
                <a:latin typeface="Arial" panose="020B0604020202020204" pitchFamily="34" charset="0"/>
                <a:ea typeface="Calibri" panose="020F0502020204030204" pitchFamily="34" charset="0"/>
                <a:cs typeface="Arial" panose="020B0604020202020204" pitchFamily="34" charset="0"/>
              </a:rPr>
              <a:t>. Non è necessario conoscere formule e teoremi, bastano soltanto un po’ di logica, un pizzico di fantasia ma, soprattutto, voglia di giocare.</a:t>
            </a:r>
          </a:p>
          <a:p>
            <a:pPr marL="0" indent="0" algn="just">
              <a:spcBef>
                <a:spcPts val="300"/>
              </a:spcBef>
              <a:spcAft>
                <a:spcPts val="200"/>
              </a:spcAft>
              <a:buNone/>
            </a:pPr>
            <a:r>
              <a:rPr lang="it-IT" sz="1200" kern="0" dirty="0">
                <a:latin typeface="Arial" pitchFamily="34" charset="0"/>
                <a:cs typeface="Arial" pitchFamily="34" charset="0"/>
              </a:rPr>
              <a:t>Qualche esempio?</a:t>
            </a:r>
          </a:p>
          <a:p>
            <a:pPr algn="just"/>
            <a:r>
              <a:rPr lang="it-IT" sz="1000" dirty="0">
                <a:solidFill>
                  <a:srgbClr val="000033"/>
                </a:solidFill>
                <a:effectLst/>
                <a:latin typeface="Arial" panose="020B0604020202020204" pitchFamily="34" charset="0"/>
                <a:ea typeface="Calibri" panose="020F0502020204030204" pitchFamily="34" charset="0"/>
              </a:rPr>
              <a:t>Un contadino deve trasportare al di là di un fiume un lupo una capra e dei cavoli avendo a disposizione una barca poco capiente che può </a:t>
            </a:r>
            <a:r>
              <a:rPr lang="it-IT" sz="1000" dirty="0">
                <a:solidFill>
                  <a:srgbClr val="000033"/>
                </a:solidFill>
                <a:latin typeface="Arial" panose="020B0604020202020204" pitchFamily="34" charset="0"/>
              </a:rPr>
              <a:t>trasportare, oltre a lui, solo uno fra lupo, capra e cavoli</a:t>
            </a:r>
            <a:r>
              <a:rPr lang="it-IT" sz="1000" dirty="0">
                <a:solidFill>
                  <a:srgbClr val="000033"/>
                </a:solidFill>
                <a:effectLst/>
                <a:latin typeface="Arial" panose="020B0604020202020204" pitchFamily="34" charset="0"/>
                <a:ea typeface="Calibri" panose="020F0502020204030204" pitchFamily="34" charset="0"/>
              </a:rPr>
              <a:t>. </a:t>
            </a:r>
            <a:r>
              <a:rPr lang="it-IT" sz="1000" dirty="0">
                <a:solidFill>
                  <a:srgbClr val="000033"/>
                </a:solidFill>
                <a:latin typeface="Arial" panose="020B0604020202020204" pitchFamily="34" charset="0"/>
              </a:rPr>
              <a:t>Purtroppo, in assenza del contadino, il lupo se lasciato con la capra se la mangia; anche la capra, lasciata da sola con i cavoli, se li mangia.</a:t>
            </a:r>
          </a:p>
          <a:p>
            <a:pPr algn="just"/>
            <a:r>
              <a:rPr lang="it-IT" sz="1000" b="1" dirty="0">
                <a:solidFill>
                  <a:srgbClr val="000033"/>
                </a:solidFill>
                <a:latin typeface="Arial" panose="020B0604020202020204" pitchFamily="34" charset="0"/>
              </a:rPr>
              <a:t>Come farà il contadino a traghettare sull’altra sponda tutti sani e salvi?                                                             </a:t>
            </a:r>
            <a:r>
              <a:rPr lang="it-IT" sz="1100" dirty="0">
                <a:latin typeface="Arial" pitchFamily="34" charset="0"/>
                <a:cs typeface="Arial" pitchFamily="34" charset="0"/>
                <a:hlinkClick r:id="rId21" action="ppaction://hlinksldjump">
                  <a:extLst>
                    <a:ext uri="{A12FA001-AC4F-418D-AE19-62706E023703}">
                      <ahyp:hlinkClr xmlns:ahyp="http://schemas.microsoft.com/office/drawing/2018/hyperlinkcolor" val="tx"/>
                    </a:ext>
                  </a:extLst>
                </a:hlinkClick>
              </a:rPr>
              <a:t>(soluzione)</a:t>
            </a:r>
            <a:endParaRPr lang="it-IT" sz="1100" dirty="0">
              <a:latin typeface="Arial" pitchFamily="34" charset="0"/>
              <a:cs typeface="Arial" pitchFamily="34" charset="0"/>
            </a:endParaRPr>
          </a:p>
          <a:p>
            <a:pPr marL="180000" indent="-180000" algn="just">
              <a:spcBef>
                <a:spcPts val="300"/>
              </a:spcBef>
              <a:spcAft>
                <a:spcPts val="200"/>
              </a:spcAft>
            </a:pPr>
            <a:r>
              <a:rPr kumimoji="0" lang="it-IT" altLang="it-IT" sz="1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Quanti quadrati ci sono nella figura? </a:t>
            </a:r>
            <a:r>
              <a:rPr lang="it-IT" altLang="it-IT" sz="1000" b="1" dirty="0">
                <a:ea typeface="Times New Roman" panose="02020603050405020304" pitchFamily="18" charset="0"/>
              </a:rPr>
              <a:t>                                                                                                                                              </a:t>
            </a:r>
            <a:r>
              <a:rPr lang="it-IT" altLang="it-IT" sz="1100" b="1" dirty="0">
                <a:latin typeface="Arial" pitchFamily="34" charset="0"/>
                <a:cs typeface="Arial" pitchFamily="34" charset="0"/>
              </a:rPr>
              <a:t>   </a:t>
            </a:r>
            <a:r>
              <a:rPr lang="it-IT" altLang="it-IT" sz="1100" dirty="0">
                <a:latin typeface="Arial" pitchFamily="34" charset="0"/>
                <a:cs typeface="Arial" pitchFamily="34" charset="0"/>
              </a:rPr>
              <a:t>(</a:t>
            </a:r>
            <a:r>
              <a:rPr lang="it-IT" sz="1100" dirty="0">
                <a:latin typeface="Arial" pitchFamily="34" charset="0"/>
                <a:cs typeface="Arial" pitchFamily="34" charset="0"/>
                <a:hlinkClick r:id="rId22" action="ppaction://hlinksldjump">
                  <a:extLst>
                    <a:ext uri="{A12FA001-AC4F-418D-AE19-62706E023703}">
                      <ahyp:hlinkClr xmlns:ahyp="http://schemas.microsoft.com/office/drawing/2018/hyperlinkcolor" val="tx"/>
                    </a:ext>
                  </a:extLst>
                </a:hlinkClick>
              </a:rPr>
              <a:t>soluzione)</a:t>
            </a:r>
            <a:endParaRPr lang="it-IT" sz="1100" dirty="0">
              <a:latin typeface="Arial" pitchFamily="34" charset="0"/>
              <a:cs typeface="Arial" pitchFamily="34" charset="0"/>
            </a:endParaRPr>
          </a:p>
        </p:txBody>
      </p:sp>
      <p:pic>
        <p:nvPicPr>
          <p:cNvPr id="4" name="Immagine 5" descr="fig">
            <a:extLst>
              <a:ext uri="{FF2B5EF4-FFF2-40B4-BE49-F238E27FC236}">
                <a16:creationId xmlns:a16="http://schemas.microsoft.com/office/drawing/2014/main" id="{5756AF01-AA08-9E16-69CB-3DD244EC88D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81013" y="5255386"/>
            <a:ext cx="578929" cy="40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74865"/>
      </p:ext>
    </p:extLst>
  </p:cSld>
  <p:clrMapOvr>
    <a:masterClrMapping/>
  </p:clrMapOvr>
  <mc:AlternateContent xmlns:mc="http://schemas.openxmlformats.org/markup-compatibility/2006" xmlns:p14="http://schemas.microsoft.com/office/powerpoint/2010/main">
    <mc:Choice Requires="p14">
      <p:transition spd="slow" p14:dur="800" advTm="50000">
        <p:circle/>
      </p:transition>
    </mc:Choice>
    <mc:Fallback xmlns="">
      <p:transition spd="slow" advTm="50000">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E7A41E1B-4F70-4964-A407-84C68BE8251C}" type="slidenum">
              <a:rPr lang="it-IT" smtClean="0"/>
              <a:t>20</a:t>
            </a:fld>
            <a:endParaRPr lang="it-IT" dirty="0"/>
          </a:p>
        </p:txBody>
      </p:sp>
      <p:pic>
        <p:nvPicPr>
          <p:cNvPr id="1026" name="Picture 2" descr="C:\Users\UTENTE\Documents\UNITRE\Giuseppina\aa 2019-2020\Festa della Matematica\CAMPIONATO 2020\superati\FOTO\Ferrandina aerea - San Domenico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08720"/>
            <a:ext cx="9905999" cy="5563643"/>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2"/>
          <p:cNvSpPr>
            <a:spLocks noGrp="1"/>
          </p:cNvSpPr>
          <p:nvPr>
            <p:ph type="title"/>
          </p:nvPr>
        </p:nvSpPr>
        <p:spPr>
          <a:xfrm>
            <a:off x="495300" y="274638"/>
            <a:ext cx="8915400" cy="490066"/>
          </a:xfrm>
        </p:spPr>
        <p:txBody>
          <a:bodyPr>
            <a:normAutofit/>
          </a:bodyPr>
          <a:lstStyle/>
          <a:p>
            <a:r>
              <a:rPr lang="it-IT" sz="1600" b="1" dirty="0"/>
              <a:t>CHIESA del CONVENTO di SAN DOMENICO</a:t>
            </a:r>
          </a:p>
        </p:txBody>
      </p:sp>
    </p:spTree>
    <p:extLst>
      <p:ext uri="{BB962C8B-B14F-4D97-AF65-F5344CB8AC3E}">
        <p14:creationId xmlns:p14="http://schemas.microsoft.com/office/powerpoint/2010/main" val="10497137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8 San Francesco"/>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66992" y="0"/>
            <a:ext cx="10287000" cy="6858000"/>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2378714" y="0"/>
            <a:ext cx="4764132" cy="418058"/>
          </a:xfrm>
        </p:spPr>
        <p:txBody>
          <a:bodyPr anchor="b">
            <a:normAutofit/>
          </a:bodyPr>
          <a:lstStyle/>
          <a:p>
            <a:r>
              <a:rPr lang="it-IT" sz="1600" b="1" dirty="0">
                <a:solidFill>
                  <a:schemeClr val="bg1"/>
                </a:solidFill>
              </a:rPr>
              <a:t>CHIESA del CONVENTO di SAN FRANCESCO</a:t>
            </a:r>
          </a:p>
        </p:txBody>
      </p:sp>
    </p:spTree>
    <p:extLst>
      <p:ext uri="{BB962C8B-B14F-4D97-AF65-F5344CB8AC3E}">
        <p14:creationId xmlns:p14="http://schemas.microsoft.com/office/powerpoint/2010/main" val="353673930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 Addolorata "/>
          <p:cNvPicPr>
            <a:picLocks noGrp="1" noChangeAspect="1"/>
          </p:cNvPicPr>
          <p:nvPr isPhoto="1"/>
        </p:nvPicPr>
        <p:blipFill>
          <a:blip r:embed="rId3" cstate="print">
            <a:lum/>
            <a:extLst>
              <a:ext uri="{28A0092B-C50C-407E-A947-70E740481C1C}">
                <a14:useLocalDpi xmlns:a14="http://schemas.microsoft.com/office/drawing/2010/main"/>
              </a:ext>
            </a:extLst>
          </a:blip>
          <a:stretch>
            <a:fillRect/>
          </a:stretch>
        </p:blipFill>
        <p:spPr>
          <a:xfrm>
            <a:off x="-6097" y="0"/>
            <a:ext cx="10281161" cy="6858000"/>
          </a:xfrm>
          <a:prstGeom prst="rect">
            <a:avLst/>
          </a:prstGeom>
          <a:ln>
            <a:noFill/>
          </a:ln>
          <a:effectLst>
            <a:outerShdw blurRad="292100" dist="139700" dir="2700000" algn="tl" rotWithShape="0">
              <a:srgbClr val="333333">
                <a:alpha val="65000"/>
              </a:srgbClr>
            </a:outerShdw>
          </a:effectLst>
        </p:spPr>
      </p:pic>
      <p:sp>
        <p:nvSpPr>
          <p:cNvPr id="3" name="Titolo 2"/>
          <p:cNvSpPr>
            <a:spLocks noGrp="1"/>
          </p:cNvSpPr>
          <p:nvPr>
            <p:ph type="title"/>
          </p:nvPr>
        </p:nvSpPr>
        <p:spPr>
          <a:xfrm>
            <a:off x="2378716" y="0"/>
            <a:ext cx="4301683" cy="418058"/>
          </a:xfrm>
        </p:spPr>
        <p:txBody>
          <a:bodyPr anchor="b">
            <a:normAutofit/>
          </a:bodyPr>
          <a:lstStyle/>
          <a:p>
            <a:r>
              <a:rPr lang="it-IT" sz="1600" b="1" dirty="0">
                <a:solidFill>
                  <a:schemeClr val="bg1"/>
                </a:solidFill>
              </a:rPr>
              <a:t>CHIESA DELL’ADDOLORATA</a:t>
            </a:r>
          </a:p>
        </p:txBody>
      </p:sp>
      <p:sp>
        <p:nvSpPr>
          <p:cNvPr id="5" name="CasellaDiTesto 4">
            <a:extLst>
              <a:ext uri="{FF2B5EF4-FFF2-40B4-BE49-F238E27FC236}">
                <a16:creationId xmlns:a16="http://schemas.microsoft.com/office/drawing/2014/main" id="{79255AAE-493B-4C2B-BD4A-6E4866CB7601}"/>
              </a:ext>
            </a:extLst>
          </p:cNvPr>
          <p:cNvSpPr txBox="1"/>
          <p:nvPr/>
        </p:nvSpPr>
        <p:spPr>
          <a:xfrm>
            <a:off x="-6097" y="442398"/>
            <a:ext cx="10275064" cy="830997"/>
          </a:xfrm>
          <a:prstGeom prst="rect">
            <a:avLst/>
          </a:prstGeom>
          <a:noFill/>
        </p:spPr>
        <p:txBody>
          <a:bodyPr wrap="square">
            <a:spAutoFit/>
          </a:bodyPr>
          <a:lstStyle/>
          <a:p>
            <a:pPr algn="just"/>
            <a:r>
              <a:rPr lang="it-IT" sz="1600" b="1" dirty="0">
                <a:solidFill>
                  <a:schemeClr val="bg1"/>
                </a:solidFill>
                <a:latin typeface="Arial" pitchFamily="34" charset="0"/>
                <a:cs typeface="Arial" pitchFamily="34" charset="0"/>
              </a:rPr>
              <a:t>e tante altre tra le quali la chiesa della Madonna del Carmine, </a:t>
            </a:r>
          </a:p>
          <a:p>
            <a:pPr algn="just"/>
            <a:r>
              <a:rPr lang="it-IT" sz="1600" b="1" dirty="0">
                <a:solidFill>
                  <a:schemeClr val="bg1"/>
                </a:solidFill>
                <a:latin typeface="Arial" pitchFamily="34" charset="0"/>
                <a:cs typeface="Arial" pitchFamily="34" charset="0"/>
              </a:rPr>
              <a:t>la chiesa e il convento dei Cappuccini, la chiesa di San </a:t>
            </a:r>
          </a:p>
          <a:p>
            <a:pPr algn="just"/>
            <a:r>
              <a:rPr lang="it-IT" sz="1600" b="1" dirty="0">
                <a:solidFill>
                  <a:schemeClr val="bg1"/>
                </a:solidFill>
                <a:latin typeface="Arial" pitchFamily="34" charset="0"/>
                <a:cs typeface="Arial" pitchFamily="34" charset="0"/>
              </a:rPr>
              <a:t>Giuseppe, la chiesa di Sant’Antonio …</a:t>
            </a:r>
            <a:endParaRPr lang="it-IT" sz="1600" dirty="0">
              <a:solidFill>
                <a:schemeClr val="bg1"/>
              </a:solidFill>
            </a:endParaRPr>
          </a:p>
        </p:txBody>
      </p:sp>
    </p:spTree>
    <p:extLst>
      <p:ext uri="{BB962C8B-B14F-4D97-AF65-F5344CB8AC3E}">
        <p14:creationId xmlns:p14="http://schemas.microsoft.com/office/powerpoint/2010/main" val="148542753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9589" y="32996"/>
            <a:ext cx="9925590" cy="803715"/>
          </a:xfrm>
        </p:spPr>
        <p:txBody>
          <a:bodyPr>
            <a:noAutofit/>
          </a:bodyPr>
          <a:lstStyle/>
          <a:p>
            <a:r>
              <a:rPr lang="it-IT" sz="1400" b="1" dirty="0">
                <a:effectLst/>
                <a:latin typeface="Arial" panose="020B0604020202020204" pitchFamily="34" charset="0"/>
                <a:ea typeface="Calibri" panose="020F0502020204030204" pitchFamily="34" charset="0"/>
                <a:cs typeface="Arial" panose="020B0604020202020204" pitchFamily="34" charset="0"/>
              </a:rPr>
              <a:t>Molte sono le cappelle </a:t>
            </a:r>
            <a:r>
              <a:rPr lang="it-IT" sz="1400" b="1" dirty="0">
                <a:latin typeface="Arial" panose="020B0604020202020204" pitchFamily="34" charset="0"/>
                <a:ea typeface="Calibri" panose="020F0502020204030204" pitchFamily="34" charset="0"/>
                <a:cs typeface="Arial" panose="020B0604020202020204" pitchFamily="34" charset="0"/>
              </a:rPr>
              <a:t>extra moenia, alcune anche di origine bizantina, </a:t>
            </a:r>
            <a:r>
              <a:rPr lang="it-IT" sz="1400" b="1" dirty="0">
                <a:effectLst/>
                <a:latin typeface="Arial" panose="020B0604020202020204" pitchFamily="34" charset="0"/>
                <a:ea typeface="Calibri" panose="020F0502020204030204" pitchFamily="34" charset="0"/>
                <a:cs typeface="Arial" panose="020B0604020202020204" pitchFamily="34" charset="0"/>
              </a:rPr>
              <a:t>presenti non solo in masserie e casini:</a:t>
            </a:r>
            <a:r>
              <a:rPr lang="it-IT" sz="1400" b="1" dirty="0">
                <a:latin typeface="Arial" panose="020B0604020202020204" pitchFamily="34" charset="0"/>
                <a:ea typeface="Calibri" panose="020F0502020204030204" pitchFamily="34" charset="0"/>
                <a:cs typeface="Arial" panose="020B0604020202020204" pitchFamily="34" charset="0"/>
              </a:rPr>
              <a:t>                 </a:t>
            </a:r>
            <a:r>
              <a:rPr lang="it-IT" sz="1400" b="1" dirty="0">
                <a:latin typeface="Arial" pitchFamily="34" charset="0"/>
                <a:cs typeface="Arial" pitchFamily="34" charset="0"/>
              </a:rPr>
              <a:t>la cappella di Santa Maria della Consolazione, la cappella delle tre croci (zona panoramica) …… e il </a:t>
            </a:r>
            <a:br>
              <a:rPr lang="it-IT" sz="1400" b="1" dirty="0">
                <a:latin typeface="Arial" pitchFamily="34" charset="0"/>
                <a:cs typeface="Arial" pitchFamily="34" charset="0"/>
              </a:rPr>
            </a:br>
            <a:r>
              <a:rPr lang="it-IT" sz="1400" b="1" dirty="0">
                <a:latin typeface="Arial" pitchFamily="34" charset="0"/>
                <a:cs typeface="Arial" pitchFamily="34" charset="0"/>
              </a:rPr>
              <a:t>SANTUARIO della MADONNA DEI MALI </a:t>
            </a:r>
            <a:br>
              <a:rPr lang="it-IT" sz="1400" b="1">
                <a:latin typeface="Arial" pitchFamily="34" charset="0"/>
                <a:cs typeface="Arial" pitchFamily="34" charset="0"/>
              </a:rPr>
            </a:br>
            <a:r>
              <a:rPr lang="it-IT" sz="1400" b="1">
                <a:latin typeface="Arial" pitchFamily="34" charset="0"/>
                <a:cs typeface="Arial" pitchFamily="34" charset="0"/>
              </a:rPr>
              <a:t>chiesa </a:t>
            </a:r>
            <a:r>
              <a:rPr lang="it-IT" sz="1400" b="1" dirty="0">
                <a:latin typeface="Arial" pitchFamily="34" charset="0"/>
                <a:cs typeface="Arial" pitchFamily="34" charset="0"/>
              </a:rPr>
              <a:t>rurale affrescata dal nostro concittadino PIETRO ANTONIO FERRO (pittore del 1600)</a:t>
            </a:r>
          </a:p>
        </p:txBody>
      </p:sp>
      <p:pic>
        <p:nvPicPr>
          <p:cNvPr id="5122" name="Picture 2" descr="http://1.bp.blogspot.com/-B8qPqTefSRw/TmaLbstQ4FI/AAAAAAAAA2I/0u5u2Cy1vXA/s1600/DSCF567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08720"/>
            <a:ext cx="9906000" cy="604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679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TENTE\Documents\UNITRE\Giuseppina\aa 2017-2018\campionato\Campionato Naz\immagini Ferrandina\Piazza Plebiscito.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 y="903504"/>
            <a:ext cx="9901238" cy="5346668"/>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title"/>
          </p:nvPr>
        </p:nvSpPr>
        <p:spPr>
          <a:xfrm>
            <a:off x="1319994" y="188640"/>
            <a:ext cx="7266012" cy="346050"/>
          </a:xfrm>
        </p:spPr>
        <p:txBody>
          <a:bodyPr>
            <a:normAutofit/>
          </a:bodyPr>
          <a:lstStyle/>
          <a:p>
            <a:r>
              <a:rPr lang="it-IT" sz="1600" b="1" dirty="0"/>
              <a:t>PIAZZA PLEBISCITO e  PALAZZO COMUNALE</a:t>
            </a:r>
          </a:p>
        </p:txBody>
      </p:sp>
    </p:spTree>
    <p:extLst>
      <p:ext uri="{BB962C8B-B14F-4D97-AF65-F5344CB8AC3E}">
        <p14:creationId xmlns:p14="http://schemas.microsoft.com/office/powerpoint/2010/main" val="338045543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 Palazzo Cantorio"/>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1158" y="1587"/>
            <a:ext cx="9906000" cy="6856413"/>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14259" y="6009706"/>
            <a:ext cx="9904842" cy="584775"/>
          </a:xfrm>
          <a:prstGeom prst="rect">
            <a:avLst/>
          </a:prstGeom>
        </p:spPr>
        <p:txBody>
          <a:bodyPr wrap="square">
            <a:spAutoFit/>
          </a:bodyPr>
          <a:lstStyle/>
          <a:p>
            <a:pPr algn="just"/>
            <a:r>
              <a:rPr lang="it-IT" sz="1600" dirty="0">
                <a:solidFill>
                  <a:schemeClr val="bg1"/>
                </a:solidFill>
                <a:latin typeface="+mj-lt"/>
              </a:rPr>
              <a:t>Diversi palazzi tra i quali: </a:t>
            </a:r>
          </a:p>
          <a:p>
            <a:pPr algn="just"/>
            <a:r>
              <a:rPr lang="it-IT" sz="1600" dirty="0">
                <a:solidFill>
                  <a:schemeClr val="bg1"/>
                </a:solidFill>
                <a:latin typeface="+mj-lt"/>
              </a:rPr>
              <a:t>Palazzo </a:t>
            </a:r>
            <a:r>
              <a:rPr lang="it-IT" sz="1600" dirty="0" err="1">
                <a:solidFill>
                  <a:srgbClr val="FFEDE8"/>
                </a:solidFill>
                <a:latin typeface="+mj-lt"/>
              </a:rPr>
              <a:t>Bitonti</a:t>
            </a:r>
            <a:r>
              <a:rPr lang="it-IT" sz="1600" dirty="0">
                <a:solidFill>
                  <a:srgbClr val="FFEDE8"/>
                </a:solidFill>
                <a:latin typeface="+mj-lt"/>
              </a:rPr>
              <a:t>, Palazzo Caputi</a:t>
            </a:r>
            <a:r>
              <a:rPr lang="it-IT" sz="1600" dirty="0">
                <a:latin typeface="+mj-lt"/>
              </a:rPr>
              <a:t>, Palazzo Centola, Palazzo Lavecchia, Palazzo Lisanti, Palazzo </a:t>
            </a:r>
            <a:r>
              <a:rPr lang="it-IT" sz="1600" dirty="0" err="1">
                <a:latin typeface="+mj-lt"/>
              </a:rPr>
              <a:t>Rago</a:t>
            </a:r>
            <a:r>
              <a:rPr lang="it-IT" sz="1600" dirty="0">
                <a:latin typeface="+mj-lt"/>
              </a:rPr>
              <a:t>, Palazzo </a:t>
            </a:r>
            <a:r>
              <a:rPr lang="it-IT" sz="1600" dirty="0">
                <a:solidFill>
                  <a:srgbClr val="FFEDE8"/>
                </a:solidFill>
                <a:latin typeface="+mj-lt"/>
              </a:rPr>
              <a:t>Scorpione, … </a:t>
            </a:r>
          </a:p>
        </p:txBody>
      </p:sp>
      <p:sp>
        <p:nvSpPr>
          <p:cNvPr id="3" name="Titolo 2"/>
          <p:cNvSpPr>
            <a:spLocks noGrp="1"/>
          </p:cNvSpPr>
          <p:nvPr>
            <p:ph type="title"/>
          </p:nvPr>
        </p:nvSpPr>
        <p:spPr>
          <a:xfrm>
            <a:off x="14259" y="6457351"/>
            <a:ext cx="3305572" cy="400654"/>
          </a:xfrm>
        </p:spPr>
        <p:txBody>
          <a:bodyPr>
            <a:normAutofit/>
          </a:bodyPr>
          <a:lstStyle/>
          <a:p>
            <a:pPr algn="l"/>
            <a:r>
              <a:rPr lang="it-IT" sz="1600" b="1" dirty="0">
                <a:solidFill>
                  <a:schemeClr val="bg1"/>
                </a:solidFill>
              </a:rPr>
              <a:t>… PALAZZO CANTORIO</a:t>
            </a:r>
          </a:p>
        </p:txBody>
      </p:sp>
    </p:spTree>
    <p:extLst>
      <p:ext uri="{BB962C8B-B14F-4D97-AF65-F5344CB8AC3E}">
        <p14:creationId xmlns:p14="http://schemas.microsoft.com/office/powerpoint/2010/main" val="354590303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640"/>
            <a:ext cx="10389239" cy="6951524"/>
          </a:xfrm>
          <a:prstGeom prst="rect">
            <a:avLst/>
          </a:prstGeom>
          <a:noFill/>
          <a:ln>
            <a:noFill/>
          </a:ln>
        </p:spPr>
      </p:pic>
      <p:sp>
        <p:nvSpPr>
          <p:cNvPr id="3" name="Titolo 2"/>
          <p:cNvSpPr>
            <a:spLocks noGrp="1"/>
          </p:cNvSpPr>
          <p:nvPr>
            <p:ph type="title"/>
          </p:nvPr>
        </p:nvSpPr>
        <p:spPr>
          <a:xfrm>
            <a:off x="1130575" y="13625"/>
            <a:ext cx="7344021" cy="418058"/>
          </a:xfrm>
        </p:spPr>
        <p:txBody>
          <a:bodyPr>
            <a:normAutofit/>
          </a:bodyPr>
          <a:lstStyle/>
          <a:p>
            <a:r>
              <a:rPr lang="it-IT" sz="1600" b="1" dirty="0">
                <a:solidFill>
                  <a:schemeClr val="bg1"/>
                </a:solidFill>
              </a:rPr>
              <a:t>Molte masserie  nell’agro ferrandinese tra le quali  la MASSERIA LA PARATA </a:t>
            </a:r>
          </a:p>
        </p:txBody>
      </p:sp>
      <p:sp>
        <p:nvSpPr>
          <p:cNvPr id="4" name="Freccia a sinistra 3">
            <a:hlinkClick r:id="rId3" action="ppaction://hlinksldjump"/>
          </p:cNvPr>
          <p:cNvSpPr/>
          <p:nvPr/>
        </p:nvSpPr>
        <p:spPr>
          <a:xfrm>
            <a:off x="9345489" y="6479628"/>
            <a:ext cx="402344" cy="24231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solidFill>
            </a:endParaRPr>
          </a:p>
        </p:txBody>
      </p:sp>
    </p:spTree>
    <p:extLst>
      <p:ext uri="{BB962C8B-B14F-4D97-AF65-F5344CB8AC3E}">
        <p14:creationId xmlns:p14="http://schemas.microsoft.com/office/powerpoint/2010/main" val="3840224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14" name="Freccia a destra 13">
            <a:hlinkClick r:id="rId3" action="ppaction://hlinksldjump"/>
          </p:cNvPr>
          <p:cNvSpPr/>
          <p:nvPr/>
        </p:nvSpPr>
        <p:spPr>
          <a:xfrm flipH="1">
            <a:off x="8625408" y="6408082"/>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itolo 4"/>
          <p:cNvSpPr>
            <a:spLocks noGrp="1"/>
          </p:cNvSpPr>
          <p:nvPr>
            <p:ph type="title"/>
          </p:nvPr>
        </p:nvSpPr>
        <p:spPr>
          <a:xfrm>
            <a:off x="196282" y="2052140"/>
            <a:ext cx="8870323" cy="220886"/>
          </a:xfrm>
        </p:spPr>
        <p:txBody>
          <a:bodyPr>
            <a:noAutofit/>
          </a:bodyPr>
          <a:lstStyle/>
          <a:p>
            <a:pPr algn="l"/>
            <a:r>
              <a:rPr lang="it-IT" sz="1400" b="1" dirty="0"/>
              <a:t>IL TERRITORIO CIRCOSTANTE</a:t>
            </a:r>
          </a:p>
        </p:txBody>
      </p:sp>
      <p:sp>
        <p:nvSpPr>
          <p:cNvPr id="19"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3°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2022/2023</a:t>
            </a:r>
          </a:p>
          <a:p>
            <a:pPr marL="0" indent="0" algn="ctr">
              <a:buNone/>
            </a:pPr>
            <a:r>
              <a:rPr lang="it-IT" sz="1400" b="1" dirty="0"/>
              <a:t> </a:t>
            </a:r>
            <a:endParaRPr lang="it-IT" sz="1400" dirty="0"/>
          </a:p>
          <a:p>
            <a:pPr marL="0" indent="0" algn="ctr">
              <a:buNone/>
            </a:pPr>
            <a:r>
              <a:rPr lang="it-IT" sz="1900" b="1" u="sng" dirty="0"/>
              <a:t>PERCHÉ 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15" name="CasellaDiTesto 14"/>
          <p:cNvSpPr txBox="1"/>
          <p:nvPr/>
        </p:nvSpPr>
        <p:spPr>
          <a:xfrm>
            <a:off x="184738" y="2301003"/>
            <a:ext cx="9389485" cy="824841"/>
          </a:xfrm>
          <a:prstGeom prst="rect">
            <a:avLst/>
          </a:prstGeom>
          <a:noFill/>
        </p:spPr>
        <p:txBody>
          <a:bodyPr wrap="square" rtlCol="0">
            <a:spAutoFit/>
          </a:bodyPr>
          <a:lstStyle/>
          <a:p>
            <a:pPr algn="just">
              <a:lnSpc>
                <a:spcPct val="80000"/>
              </a:lnSpc>
              <a:spcBef>
                <a:spcPct val="20000"/>
              </a:spcBef>
            </a:pPr>
            <a:r>
              <a:rPr lang="it-IT" sz="1400" dirty="0">
                <a:latin typeface="Arial" pitchFamily="34" charset="0"/>
                <a:cs typeface="Arial" pitchFamily="34" charset="0"/>
              </a:rPr>
              <a:t>Il territorio della Basilicata è ricco di scenari sempre diversi e affascinanti: la costa ionica e quella tirrenica, il massiccio del Pollino con il suo parco nazionale, le Dolomiti lucane, il Vulture, le colline e le valli, i fiumi e gli invasi artificiali, i laghi di Monticchio, la foresta di Gallipoli Cognato e i numerosi centri abitati ricchi di storia e di arte. </a:t>
            </a:r>
          </a:p>
          <a:p>
            <a:pPr algn="just">
              <a:lnSpc>
                <a:spcPct val="80000"/>
              </a:lnSpc>
              <a:spcBef>
                <a:spcPct val="20000"/>
              </a:spcBef>
            </a:pPr>
            <a:r>
              <a:rPr lang="it-IT" sz="1400" dirty="0">
                <a:latin typeface="Arial" pitchFamily="34" charset="0"/>
                <a:cs typeface="Arial" pitchFamily="34" charset="0"/>
              </a:rPr>
              <a:t>Indichiamo solo alcuni dei siti che sarebbe interessante visitare:</a:t>
            </a:r>
          </a:p>
        </p:txBody>
      </p:sp>
      <p:pic>
        <p:nvPicPr>
          <p:cNvPr id="16" name="Picture 18" descr="C:\Users\UTENTE\Documents\UNITRE\Giuseppina\aa 2017-2018\campionato\Campionato Naz\BANDO\immagini Basilicata\Matera.jpg">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361" y="3125843"/>
            <a:ext cx="3626384" cy="271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Immagine 9" descr="Metaponto">
            <a:hlinkClick r:id="rId6" action="ppaction://hlinksldjump"/>
          </p:cNvPr>
          <p:cNvPicPr>
            <a:picLocks noGrp="1" noChangeAspect="1"/>
          </p:cNvPicPr>
          <p:nvPr isPhoto="1"/>
        </p:nvPicPr>
        <p:blipFill>
          <a:blip r:embed="rId7" cstate="email">
            <a:extLst>
              <a:ext uri="{28A0092B-C50C-407E-A947-70E740481C1C}">
                <a14:useLocalDpi xmlns:a14="http://schemas.microsoft.com/office/drawing/2010/main"/>
              </a:ext>
            </a:extLst>
          </a:blip>
          <a:stretch>
            <a:fillRect/>
          </a:stretch>
        </p:blipFill>
        <p:spPr>
          <a:xfrm>
            <a:off x="5437040" y="3125843"/>
            <a:ext cx="3928583" cy="2719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itolo 4"/>
          <p:cNvSpPr txBox="1">
            <a:spLocks/>
          </p:cNvSpPr>
          <p:nvPr/>
        </p:nvSpPr>
        <p:spPr>
          <a:xfrm>
            <a:off x="533560" y="5997879"/>
            <a:ext cx="3658185" cy="4817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400" b="1" dirty="0"/>
              <a:t>MATERA Patrimonio Mondiale UNESCO e Capitale Europea della cultura 2019</a:t>
            </a:r>
          </a:p>
        </p:txBody>
      </p:sp>
      <p:sp>
        <p:nvSpPr>
          <p:cNvPr id="13" name="Titolo 4"/>
          <p:cNvSpPr txBox="1">
            <a:spLocks/>
          </p:cNvSpPr>
          <p:nvPr/>
        </p:nvSpPr>
        <p:spPr>
          <a:xfrm>
            <a:off x="5572238" y="5993016"/>
            <a:ext cx="3658185" cy="4817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400" b="1" dirty="0"/>
              <a:t>La BASILICATA</a:t>
            </a:r>
          </a:p>
        </p:txBody>
      </p:sp>
      <p:sp>
        <p:nvSpPr>
          <p:cNvPr id="17" name="Freccia a destra 16">
            <a:hlinkClick r:id="rId4" action="ppaction://hlinksldjump"/>
          </p:cNvPr>
          <p:cNvSpPr/>
          <p:nvPr/>
        </p:nvSpPr>
        <p:spPr>
          <a:xfrm rot="10800000" flipH="1">
            <a:off x="9187146" y="6408082"/>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84197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2587880" y="4499950"/>
            <a:ext cx="1933072" cy="2185214"/>
          </a:xfrm>
          <a:prstGeom prst="rect">
            <a:avLst/>
          </a:prstGeom>
        </p:spPr>
        <p:txBody>
          <a:bodyPr wrap="square">
            <a:spAutoFit/>
          </a:bodyPr>
          <a:lstStyle/>
          <a:p>
            <a:pPr lvl="0" algn="ctr">
              <a:spcBef>
                <a:spcPct val="0"/>
              </a:spcBef>
            </a:pPr>
            <a:r>
              <a:rPr lang="it-IT" sz="800" dirty="0">
                <a:solidFill>
                  <a:prstClr val="black"/>
                </a:solidFill>
                <a:ea typeface="+mj-ea"/>
                <a:cs typeface="+mj-cs"/>
              </a:rPr>
              <a:t>Affresco della</a:t>
            </a:r>
            <a:r>
              <a:rPr lang="it-IT" sz="1000" dirty="0">
                <a:solidFill>
                  <a:prstClr val="black"/>
                </a:solidFill>
                <a:ea typeface="+mj-ea"/>
                <a:cs typeface="+mj-cs"/>
              </a:rPr>
              <a:t> </a:t>
            </a:r>
          </a:p>
          <a:p>
            <a:pPr lvl="0" algn="ctr">
              <a:spcBef>
                <a:spcPct val="0"/>
              </a:spcBef>
            </a:pPr>
            <a:r>
              <a:rPr lang="it-IT" sz="1000" b="1" dirty="0">
                <a:solidFill>
                  <a:prstClr val="black"/>
                </a:solidFill>
                <a:ea typeface="+mj-ea"/>
                <a:cs typeface="+mj-cs"/>
              </a:rPr>
              <a:t>Cripta Del Peccato Originale </a:t>
            </a: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endParaRPr lang="it-IT" sz="600" b="1" dirty="0">
              <a:solidFill>
                <a:prstClr val="black"/>
              </a:solidFill>
              <a:ea typeface="+mj-ea"/>
              <a:cs typeface="+mj-cs"/>
            </a:endParaRPr>
          </a:p>
          <a:p>
            <a:pPr lvl="0" algn="ctr">
              <a:spcBef>
                <a:spcPct val="0"/>
              </a:spcBef>
            </a:pPr>
            <a:r>
              <a:rPr lang="it-IT" sz="600" dirty="0">
                <a:solidFill>
                  <a:prstClr val="black"/>
                </a:solidFill>
                <a:ea typeface="+mj-ea"/>
                <a:cs typeface="+mj-cs"/>
              </a:rPr>
              <a:t>cenobio rupestre benedettino del periodo longobardo. </a:t>
            </a:r>
          </a:p>
          <a:p>
            <a:pPr lvl="0" algn="ctr">
              <a:spcBef>
                <a:spcPct val="0"/>
              </a:spcBef>
            </a:pPr>
            <a:r>
              <a:rPr lang="it-IT" sz="600" dirty="0">
                <a:solidFill>
                  <a:prstClr val="black"/>
                </a:solidFill>
                <a:ea typeface="+mj-ea"/>
                <a:cs typeface="+mj-cs"/>
              </a:rPr>
              <a:t>È impreziosita da un ciclo di </a:t>
            </a:r>
          </a:p>
          <a:p>
            <a:pPr lvl="0" algn="ctr">
              <a:spcBef>
                <a:spcPct val="0"/>
              </a:spcBef>
            </a:pPr>
            <a:r>
              <a:rPr lang="it-IT" sz="600" b="1" dirty="0">
                <a:solidFill>
                  <a:prstClr val="black"/>
                </a:solidFill>
                <a:ea typeface="+mj-ea"/>
                <a:cs typeface="+mj-cs"/>
              </a:rPr>
              <a:t>affreschi datati tra l’VIII e il IX sec</a:t>
            </a:r>
            <a:r>
              <a:rPr lang="it-IT" sz="600" dirty="0">
                <a:solidFill>
                  <a:prstClr val="black"/>
                </a:solidFill>
                <a:ea typeface="+mj-ea"/>
                <a:cs typeface="+mj-cs"/>
              </a:rPr>
              <a:t> detta, per questo, la </a:t>
            </a:r>
          </a:p>
          <a:p>
            <a:pPr lvl="0" algn="ctr">
              <a:spcBef>
                <a:spcPct val="0"/>
              </a:spcBef>
            </a:pPr>
            <a:r>
              <a:rPr lang="it-IT" sz="800" b="1" dirty="0">
                <a:solidFill>
                  <a:prstClr val="black"/>
                </a:solidFill>
                <a:ea typeface="+mj-ea"/>
                <a:cs typeface="+mj-cs"/>
              </a:rPr>
              <a:t>CAPPELLA SISTINA RUPESTRE</a:t>
            </a:r>
          </a:p>
        </p:txBody>
      </p:sp>
      <p:sp>
        <p:nvSpPr>
          <p:cNvPr id="2" name="Titolo 1"/>
          <p:cNvSpPr>
            <a:spLocks noGrp="1"/>
          </p:cNvSpPr>
          <p:nvPr>
            <p:ph type="title"/>
          </p:nvPr>
        </p:nvSpPr>
        <p:spPr>
          <a:xfrm>
            <a:off x="1" y="198784"/>
            <a:ext cx="9890974" cy="404663"/>
          </a:xfrm>
        </p:spPr>
        <p:txBody>
          <a:bodyPr>
            <a:normAutofit/>
          </a:bodyPr>
          <a:lstStyle/>
          <a:p>
            <a:pPr algn="ctr"/>
            <a:r>
              <a:rPr lang="it-IT" sz="1600" b="1" dirty="0"/>
              <a:t>MATERA – Patrimonio Mondiale UNESCO dal 1993 e Capitale Europea della Cultura NEL 2019</a:t>
            </a:r>
          </a:p>
        </p:txBody>
      </p:sp>
      <p:pic>
        <p:nvPicPr>
          <p:cNvPr id="4102" name="Picture 6" descr="C:\Users\UTENTE\Desktop\Matera1\220px-Matera_BW_2016-10-15_14-04-08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253" y="1456328"/>
            <a:ext cx="1656184" cy="13927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3" name="Picture 7" descr="C:\Users\UTENTE\Desktop\Matera1\cattedrale-matera-730x369.jpg">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940" y="3140968"/>
            <a:ext cx="2686770" cy="135487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5" name="Picture 9" descr="C:\Users\UTENTE\Desktop\Matera1\Guide-Around-Matera-Piano-Veduta-Piazza-Vittorio-Veneto-con-Chiesa-e-convento-di-San-Domenico-e-Sasso-Barisano.jpg">
            <a:hlinkClick r:id="rId5" action="ppaction://hlinksldjump"/>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54946" y="1454782"/>
            <a:ext cx="2020530" cy="13456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6" name="Picture 10" descr="C:\Users\UTENTE\Desktop\Matera1\matera_sassi_1217.jpg">
            <a:hlinkClick r:id="" action="ppaction://noaction"/>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6444" y="3122854"/>
            <a:ext cx="2376264" cy="13550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7" name="Picture 11" descr="C:\Users\UTENTE\Desktop\Matera1\MATERA-I-SASSI.jpg">
            <a:hlinkClick r:id="" action="ppaction://noaction"/>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62141" y="3100776"/>
            <a:ext cx="1836205" cy="137715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8" name="Picture 12" descr="C:\Users\UTENTE\Desktop\Matera1\matera-visitare.jpg">
            <a:hlinkClick r:id="" action="ppaction://noaction"/>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04742" y="4838995"/>
            <a:ext cx="2701840" cy="13509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109" name="Picture 13" descr="C:\Users\UTENTE\Desktop\Matera1\wedding-in-matera-italy_02.jpg">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05956" y="1455555"/>
            <a:ext cx="2304448" cy="13754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2" name="Freccia a destra 21">
            <a:hlinkClick r:id="rId12"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11" name="Picture 15" descr="C:\Users\UTENTE\Desktop\Matera1\01-sassi-matera.jpg">
            <a:hlinkClick r:id="" action="ppaction://noaction"/>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3252" y="4831157"/>
            <a:ext cx="2044628" cy="135776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ttangolo 4"/>
          <p:cNvSpPr/>
          <p:nvPr/>
        </p:nvSpPr>
        <p:spPr>
          <a:xfrm>
            <a:off x="543253" y="524966"/>
            <a:ext cx="8770865" cy="461665"/>
          </a:xfrm>
          <a:prstGeom prst="rect">
            <a:avLst/>
          </a:prstGeom>
        </p:spPr>
        <p:txBody>
          <a:bodyPr wrap="square">
            <a:spAutoFit/>
          </a:bodyPr>
          <a:lstStyle/>
          <a:p>
            <a:pPr algn="just">
              <a:defRPr/>
            </a:pPr>
            <a:r>
              <a:rPr lang="it-IT" sz="1200" dirty="0"/>
              <a:t>è una città dalla storia antichissima che ha attraversato in modo continuo molti millenni dell’evoluzione umana e oggi si offre come scenario di grande interesse storico e culturale.</a:t>
            </a:r>
          </a:p>
        </p:txBody>
      </p:sp>
      <p:pic>
        <p:nvPicPr>
          <p:cNvPr id="1027" name="Picture 3">
            <a:hlinkClick r:id="" action="ppaction://noaction"/>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20952" y="4831157"/>
            <a:ext cx="1809974" cy="1357763"/>
          </a:xfrm>
          <a:prstGeom prst="rect">
            <a:avLst/>
          </a:prstGeom>
          <a:noFill/>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magine 14" descr="C:\Users\UTENTE\Documents\UNITRE\Giuseppina\aa 2019-2020\Festa della Matematica\CAMPIONATO 2020\superati\FOTO\creazioine2.jpg"/>
          <p:cNvPicPr/>
          <p:nvPr/>
        </p:nvPicPr>
        <p:blipFill>
          <a:blip r:embed="rId15" cstate="email">
            <a:extLst>
              <a:ext uri="{28A0092B-C50C-407E-A947-70E740481C1C}">
                <a14:useLocalDpi xmlns:a14="http://schemas.microsoft.com/office/drawing/2010/main"/>
              </a:ext>
            </a:extLst>
          </a:blip>
          <a:srcRect/>
          <a:stretch>
            <a:fillRect/>
          </a:stretch>
        </p:blipFill>
        <p:spPr bwMode="auto">
          <a:xfrm>
            <a:off x="2880665" y="4838000"/>
            <a:ext cx="1362567" cy="1350918"/>
          </a:xfrm>
          <a:prstGeom prst="rect">
            <a:avLst/>
          </a:prstGeom>
          <a:noFill/>
          <a:ln>
            <a:noFill/>
          </a:ln>
        </p:spPr>
      </p:pic>
      <p:sp>
        <p:nvSpPr>
          <p:cNvPr id="23" name="Rettangolo 22"/>
          <p:cNvSpPr/>
          <p:nvPr/>
        </p:nvSpPr>
        <p:spPr>
          <a:xfrm>
            <a:off x="543253" y="1210107"/>
            <a:ext cx="1656184" cy="246221"/>
          </a:xfrm>
          <a:prstGeom prst="rect">
            <a:avLst/>
          </a:prstGeom>
        </p:spPr>
        <p:txBody>
          <a:bodyPr wrap="square">
            <a:spAutoFit/>
          </a:bodyPr>
          <a:lstStyle/>
          <a:p>
            <a:pPr algn="ctr">
              <a:defRPr/>
            </a:pPr>
            <a:r>
              <a:rPr lang="it-IT" sz="1000" b="1" dirty="0"/>
              <a:t>Cattedrale</a:t>
            </a:r>
          </a:p>
        </p:txBody>
      </p:sp>
      <p:sp>
        <p:nvSpPr>
          <p:cNvPr id="12" name="Rettangolo 11"/>
          <p:cNvSpPr/>
          <p:nvPr/>
        </p:nvSpPr>
        <p:spPr>
          <a:xfrm>
            <a:off x="3803191" y="1114154"/>
            <a:ext cx="2307213" cy="384721"/>
          </a:xfrm>
          <a:prstGeom prst="rect">
            <a:avLst/>
          </a:prstGeom>
        </p:spPr>
        <p:txBody>
          <a:bodyPr wrap="square">
            <a:spAutoFit/>
          </a:bodyPr>
          <a:lstStyle/>
          <a:p>
            <a:pPr lvl="0" algn="ctr"/>
            <a:r>
              <a:rPr lang="it-IT" sz="950" b="1" dirty="0"/>
              <a:t>Chiesa San Pietro </a:t>
            </a:r>
            <a:r>
              <a:rPr lang="it-IT" sz="950" b="1" dirty="0" err="1"/>
              <a:t>Caveoso</a:t>
            </a:r>
            <a:r>
              <a:rPr lang="it-IT" sz="950" b="1" dirty="0"/>
              <a:t> e </a:t>
            </a:r>
            <a:br>
              <a:rPr lang="it-IT" sz="950" b="1" dirty="0"/>
            </a:br>
            <a:r>
              <a:rPr lang="it-IT" sz="950" b="1" dirty="0"/>
              <a:t>Chiesa Rupestre Santa Maria De Idris</a:t>
            </a:r>
            <a:endParaRPr lang="it-IT" sz="950" dirty="0"/>
          </a:p>
        </p:txBody>
      </p:sp>
      <p:sp>
        <p:nvSpPr>
          <p:cNvPr id="3" name="Segnaposto testo 2"/>
          <p:cNvSpPr>
            <a:spLocks noGrp="1"/>
          </p:cNvSpPr>
          <p:nvPr>
            <p:ph type="body" idx="1"/>
          </p:nvPr>
        </p:nvSpPr>
        <p:spPr>
          <a:xfrm>
            <a:off x="7266810" y="1198213"/>
            <a:ext cx="2030546" cy="190900"/>
          </a:xfrm>
        </p:spPr>
        <p:txBody>
          <a:bodyPr>
            <a:noAutofit/>
          </a:bodyPr>
          <a:lstStyle/>
          <a:p>
            <a:pPr algn="ctr"/>
            <a:r>
              <a:rPr lang="it-IT" sz="1000" b="1" dirty="0">
                <a:solidFill>
                  <a:schemeClr val="tx1"/>
                </a:solidFill>
              </a:rPr>
              <a:t>Piazza Vittorio Veneto e Ipogeo</a:t>
            </a:r>
          </a:p>
        </p:txBody>
      </p:sp>
      <p:sp>
        <p:nvSpPr>
          <p:cNvPr id="25" name="Segnaposto testo 2"/>
          <p:cNvSpPr txBox="1">
            <a:spLocks/>
          </p:cNvSpPr>
          <p:nvPr/>
        </p:nvSpPr>
        <p:spPr>
          <a:xfrm>
            <a:off x="533376" y="2950068"/>
            <a:ext cx="268133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Sasso Barisano</a:t>
            </a:r>
          </a:p>
        </p:txBody>
      </p:sp>
      <p:sp>
        <p:nvSpPr>
          <p:cNvPr id="26" name="Segnaposto testo 2"/>
          <p:cNvSpPr txBox="1">
            <a:spLocks/>
          </p:cNvSpPr>
          <p:nvPr/>
        </p:nvSpPr>
        <p:spPr>
          <a:xfrm>
            <a:off x="3770048" y="2950068"/>
            <a:ext cx="237626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Sassi</a:t>
            </a:r>
          </a:p>
        </p:txBody>
      </p:sp>
      <p:sp>
        <p:nvSpPr>
          <p:cNvPr id="27" name="Segnaposto testo 2"/>
          <p:cNvSpPr txBox="1">
            <a:spLocks/>
          </p:cNvSpPr>
          <p:nvPr/>
        </p:nvSpPr>
        <p:spPr>
          <a:xfrm>
            <a:off x="543253" y="4637901"/>
            <a:ext cx="2044627"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Sasso </a:t>
            </a:r>
            <a:r>
              <a:rPr lang="it-IT" sz="1000" b="1" dirty="0" err="1">
                <a:solidFill>
                  <a:schemeClr val="tx1"/>
                </a:solidFill>
              </a:rPr>
              <a:t>Caveoso</a:t>
            </a:r>
            <a:endParaRPr lang="it-IT" sz="1000" b="1" dirty="0">
              <a:solidFill>
                <a:schemeClr val="tx1"/>
              </a:solidFill>
            </a:endParaRPr>
          </a:p>
        </p:txBody>
      </p:sp>
      <p:sp>
        <p:nvSpPr>
          <p:cNvPr id="31" name="Segnaposto testo 2"/>
          <p:cNvSpPr txBox="1">
            <a:spLocks/>
          </p:cNvSpPr>
          <p:nvPr/>
        </p:nvSpPr>
        <p:spPr>
          <a:xfrm>
            <a:off x="4520953" y="4637901"/>
            <a:ext cx="1809974"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Chiese Rupestri</a:t>
            </a:r>
          </a:p>
        </p:txBody>
      </p:sp>
      <p:sp>
        <p:nvSpPr>
          <p:cNvPr id="13" name="Rettangolo 12"/>
          <p:cNvSpPr/>
          <p:nvPr/>
        </p:nvSpPr>
        <p:spPr>
          <a:xfrm>
            <a:off x="6604742" y="4477929"/>
            <a:ext cx="2709376" cy="400110"/>
          </a:xfrm>
          <a:prstGeom prst="rect">
            <a:avLst/>
          </a:prstGeom>
        </p:spPr>
        <p:txBody>
          <a:bodyPr wrap="square">
            <a:spAutoFit/>
          </a:bodyPr>
          <a:lstStyle/>
          <a:p>
            <a:pPr algn="ctr"/>
            <a:r>
              <a:rPr lang="it-IT" sz="1000" b="1" dirty="0"/>
              <a:t>Palazzo Lanfranchi </a:t>
            </a:r>
            <a:r>
              <a:rPr lang="it-IT" sz="800" b="1" dirty="0"/>
              <a:t>che ospitò  il liceo ginnasio dove insegnò anche  </a:t>
            </a:r>
            <a:r>
              <a:rPr lang="it-IT" sz="1000" b="1" dirty="0"/>
              <a:t>Giovanni Pascoli</a:t>
            </a:r>
          </a:p>
        </p:txBody>
      </p:sp>
      <p:sp>
        <p:nvSpPr>
          <p:cNvPr id="24" name="Segnaposto testo 2"/>
          <p:cNvSpPr txBox="1">
            <a:spLocks/>
          </p:cNvSpPr>
          <p:nvPr/>
        </p:nvSpPr>
        <p:spPr>
          <a:xfrm>
            <a:off x="7462140" y="2909876"/>
            <a:ext cx="1851977" cy="1909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it-IT" sz="1000" b="1" dirty="0">
                <a:solidFill>
                  <a:schemeClr val="tx1"/>
                </a:solidFill>
              </a:rPr>
              <a:t>Case dei Sassi</a:t>
            </a:r>
          </a:p>
        </p:txBody>
      </p:sp>
    </p:spTree>
    <p:extLst>
      <p:ext uri="{BB962C8B-B14F-4D97-AF65-F5344CB8AC3E}">
        <p14:creationId xmlns:p14="http://schemas.microsoft.com/office/powerpoint/2010/main" val="121356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2733" y="0"/>
            <a:ext cx="8915400" cy="467110"/>
          </a:xfrm>
        </p:spPr>
        <p:txBody>
          <a:bodyPr>
            <a:normAutofit/>
          </a:bodyPr>
          <a:lstStyle/>
          <a:p>
            <a:r>
              <a:rPr lang="it-IT" sz="1600" b="1" dirty="0"/>
              <a:t>LA BASILCATA</a:t>
            </a:r>
          </a:p>
        </p:txBody>
      </p:sp>
      <p:pic>
        <p:nvPicPr>
          <p:cNvPr id="3074" name="Picture 2" descr="C:\Users\UTENTE\Documents\UNITRE\Giuseppina\aa 2017-2018\campionato\Campionato Naz\immagini Basilicata\13 Venosa .jpg">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2832" y="3671236"/>
            <a:ext cx="1815412" cy="120951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5" name="Picture 3" descr="C:\Users\UTENTE\Documents\UNITRE\Giuseppina\aa 2017-2018\campionato\Campionato Naz\immagini Basilicata\14 Sasso di Castalda.jpg">
            <a:hlinkClick r:id="" action="ppaction://noaction"/>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481" y="5196995"/>
            <a:ext cx="1584820"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6" name="Picture 4" descr="C:\Users\UTENTE\Documents\UNITRE\Giuseppina\aa 2017-2018\campionato\Campionato Naz\immagini Basilicata\15 Cascate di San Fele .jpg">
            <a:hlinkClick r:id="" action="ppaction://noac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8421" y="5186224"/>
            <a:ext cx="1785713"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8" name="Picture 6" descr="C:\Users\UTENTE\Documents\UNITRE\Giuseppina\aa 2017-2018\campionato\Campionato Naz\immagini Basilicata\17 Pollino.jpg">
            <a:hlinkClick r:id="" action="ppaction://noaction"/>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3818" y="5211157"/>
            <a:ext cx="1582902" cy="11886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9" name="Picture 7" descr="C:\Users\UTENTE\Documents\UNITRE\Giuseppina\aa 2017-2018\campionato\Campionato Naz\immagini Basilicata\18 Maratea.jpg">
            <a:hlinkClick r:id="" action="ppaction://noaction"/>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1040" y="5187252"/>
            <a:ext cx="1627204" cy="119328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0" name="Picture 8" descr="C:\Users\UTENTE\Documents\UNITRE\Giuseppina\aa 2017-2018\campionato\Campionato Naz\immagini Basilicata\1 Matera.jpg">
            <a:hlinkClick r:id="rId7" action="ppaction://hlinksldjump"/>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2480" y="765163"/>
            <a:ext cx="1656054"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2" name="Picture 10" descr="C:\Users\UTENTE\Documents\UNITRE\Giuseppina\aa 2017-2018\campionato\Campionato Naz\immagini Basilicata\3 Craco .jpg">
            <a:hlinkClick r:id="" action="ppaction://noaction"/>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74058" y="769879"/>
            <a:ext cx="1656053"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3" name="Picture 11" descr="C:\Users\UTENTE\Documents\UNITRE\Giuseppina\aa 2017-2018\campionato\Campionato Naz\immagini Basilicata\4 Metaponto.jpg">
            <a:hlinkClick r:id="" action="ppaction://noaction"/>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2481" y="2301314"/>
            <a:ext cx="1621693" cy="121627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4" name="Picture 12" descr="C:\Users\UTENTE\Documents\UNITRE\Giuseppina\aa 2017-2018\campionato\Campionato Naz\immagini Basilicata\5 Borgo_San_Gaetano_experience_Tricarico.jpg">
            <a:hlinkClick r:id="" action="ppaction://noaction"/>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49529" y="741749"/>
            <a:ext cx="2642159" cy="12420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5" name="Picture 13" descr="C:\Users\UTENTE\Documents\UNITRE\Giuseppina\aa 2017-2018\campionato\Campionato Naz\immagini Basilicata\6 Aliano - i calanchi .jpg">
            <a:hlinkClick r:id="" action="ppaction://noaction"/>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99912" y="2310799"/>
            <a:ext cx="1930856" cy="120678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6" name="Picture 14" descr="C:\Users\UTENTE\Documents\UNITRE\Giuseppina\aa 2017-2018\campionato\Campionato Naz\immagini Basilicata\7 Valsinni-castello di isabella Morra.jpg">
            <a:hlinkClick r:id="" action="ppaction://noaction"/>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10411" y="2320961"/>
            <a:ext cx="1600045" cy="12000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7" name="Picture 15" descr="C:\Users\UTENTE\Documents\UNITRE\Giuseppina\aa 2017-2018\campionato\Campionato Naz\immagini Basilicata\8 Pietrapertosa.jpg">
            <a:hlinkClick r:id="" action="ppaction://noaction"/>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828304" y="2310799"/>
            <a:ext cx="1798416" cy="12000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8" name="Picture 16" descr="C:\Users\UTENTE\Documents\UNITRE\Giuseppina\aa 2017-2018\campionato\Campionato Naz\immagini Basilicata\9 Dolomiti Lucane.jpg">
            <a:hlinkClick r:id="" action="ppaction://noaction"/>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64637" y="2306057"/>
            <a:ext cx="1827051" cy="120951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89" name="Picture 17" descr="C:\Users\UTENTE\Documents\UNITRE\Giuseppina\aa 2017-2018\campionato\Campionato Naz\immagini Basilicata\10 Invaso monte Cotugno.jpg">
            <a:hlinkClick r:id="" action="ppaction://noaction"/>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72478" y="3879887"/>
            <a:ext cx="3062269" cy="96020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0" name="Picture 18" descr="C:\Users\UTENTE\Documents\UNITRE\Giuseppina\aa 2017-2018\campionato\Campionato Naz\immagini Basilicata\12 Grumentum.jpg">
            <a:hlinkClick r:id="" action="ppaction://noaction"/>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828304" y="3679035"/>
            <a:ext cx="1798416" cy="119479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2" name="Picture 20" descr="C:\Users\UTENTE\Documents\UNITRE\Giuseppina\aa 2017-2018\campionato\Campionato Naz\immagini Basilicata\16 Laghi di Monticchio.png">
            <a:hlinkClick r:id="" action="ppaction://noaction"/>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983866" y="5196995"/>
            <a:ext cx="1761962" cy="118394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94" name="Picture 22" descr="C:\Users\UTENTE\Documents\UNITRE\Giuseppina\aa 2017-2018\campionato\Campionato Naz\immagini Basilicata\11 La storia bandita.jpg">
            <a:hlinkClick r:id="" action="ppaction://noaction"/>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538756" y="3908253"/>
            <a:ext cx="2171700" cy="94297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1" name="Titolo 2"/>
          <p:cNvSpPr txBox="1">
            <a:spLocks/>
          </p:cNvSpPr>
          <p:nvPr/>
        </p:nvSpPr>
        <p:spPr>
          <a:xfrm>
            <a:off x="272481" y="589663"/>
            <a:ext cx="1656053" cy="17484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b="1" dirty="0">
                <a:latin typeface="Arial" pitchFamily="34" charset="0"/>
                <a:cs typeface="Arial" pitchFamily="34" charset="0"/>
              </a:rPr>
              <a:t>MATERA (36 km), città dei Sassi, </a:t>
            </a:r>
          </a:p>
          <a:p>
            <a:r>
              <a:rPr lang="it-IT" sz="2000" b="1" dirty="0">
                <a:latin typeface="Arial" pitchFamily="34" charset="0"/>
                <a:cs typeface="Arial" pitchFamily="34" charset="0"/>
              </a:rPr>
              <a:t>patrimonio mondiale dell’umanità e </a:t>
            </a:r>
          </a:p>
          <a:p>
            <a:r>
              <a:rPr lang="it-IT" sz="2000" b="1" dirty="0">
                <a:latin typeface="Arial" pitchFamily="34" charset="0"/>
                <a:cs typeface="Arial" pitchFamily="34" charset="0"/>
              </a:rPr>
              <a:t>capitale europea della cultura nel 2019</a:t>
            </a:r>
            <a:br>
              <a:rPr lang="it-IT" sz="1600" b="1" dirty="0">
                <a:latin typeface="Arial" pitchFamily="34" charset="0"/>
                <a:cs typeface="Arial" pitchFamily="34" charset="0"/>
              </a:rPr>
            </a:br>
            <a:endParaRPr lang="it-IT" sz="1600" b="1" dirty="0">
              <a:latin typeface="Arial" pitchFamily="34" charset="0"/>
              <a:cs typeface="Arial" pitchFamily="34" charset="0"/>
            </a:endParaRPr>
          </a:p>
        </p:txBody>
      </p:sp>
      <p:sp>
        <p:nvSpPr>
          <p:cNvPr id="22" name="Titolo 1"/>
          <p:cNvSpPr txBox="1">
            <a:spLocks/>
          </p:cNvSpPr>
          <p:nvPr/>
        </p:nvSpPr>
        <p:spPr>
          <a:xfrm>
            <a:off x="2027417" y="556499"/>
            <a:ext cx="1903351" cy="2240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PISTICCI (23 km) con le sue «casedde» bianche</a:t>
            </a:r>
          </a:p>
        </p:txBody>
      </p:sp>
      <p:sp>
        <p:nvSpPr>
          <p:cNvPr id="23" name="Titolo 1"/>
          <p:cNvSpPr txBox="1">
            <a:spLocks/>
          </p:cNvSpPr>
          <p:nvPr/>
        </p:nvSpPr>
        <p:spPr>
          <a:xfrm>
            <a:off x="4016532" y="579022"/>
            <a:ext cx="1742417" cy="144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CRACO (33 km), città fantasma divenuta set cinematografico</a:t>
            </a:r>
          </a:p>
        </p:txBody>
      </p:sp>
      <p:sp>
        <p:nvSpPr>
          <p:cNvPr id="3" name="Rettangolo 2"/>
          <p:cNvSpPr/>
          <p:nvPr/>
        </p:nvSpPr>
        <p:spPr>
          <a:xfrm>
            <a:off x="272478" y="2077240"/>
            <a:ext cx="1621693" cy="246221"/>
          </a:xfrm>
          <a:prstGeom prst="rect">
            <a:avLst/>
          </a:prstGeom>
        </p:spPr>
        <p:txBody>
          <a:bodyPr wrap="square">
            <a:spAutoFit/>
          </a:bodyPr>
          <a:lstStyle/>
          <a:p>
            <a:pPr algn="ctr"/>
            <a:r>
              <a:rPr lang="it-IT" sz="500" b="1" dirty="0">
                <a:latin typeface="Arial" pitchFamily="34" charset="0"/>
                <a:cs typeface="Arial" pitchFamily="34" charset="0"/>
              </a:rPr>
              <a:t>sulla costa ionica, METAPONTO (41 km), importante città della Magna Grecia</a:t>
            </a:r>
            <a:endParaRPr lang="it-IT" sz="500" dirty="0"/>
          </a:p>
        </p:txBody>
      </p:sp>
      <p:sp>
        <p:nvSpPr>
          <p:cNvPr id="4" name="Rettangolo 3"/>
          <p:cNvSpPr/>
          <p:nvPr/>
        </p:nvSpPr>
        <p:spPr>
          <a:xfrm>
            <a:off x="1955977" y="2078596"/>
            <a:ext cx="2030963" cy="246221"/>
          </a:xfrm>
          <a:prstGeom prst="rect">
            <a:avLst/>
          </a:prstGeom>
        </p:spPr>
        <p:txBody>
          <a:bodyPr wrap="square">
            <a:spAutoFit/>
          </a:bodyPr>
          <a:lstStyle/>
          <a:p>
            <a:pPr algn="ctr"/>
            <a:r>
              <a:rPr lang="it-IT" sz="500" b="1" dirty="0">
                <a:latin typeface="Arial" pitchFamily="34" charset="0"/>
                <a:cs typeface="Arial" pitchFamily="34" charset="0"/>
              </a:rPr>
              <a:t>ALIANO (52 km) ed i calanchi, luogo di confino di Carlo Levi </a:t>
            </a:r>
            <a:br>
              <a:rPr lang="it-IT" sz="500" b="1" dirty="0">
                <a:latin typeface="Arial" pitchFamily="34" charset="0"/>
                <a:cs typeface="Arial" pitchFamily="34" charset="0"/>
              </a:rPr>
            </a:br>
            <a:r>
              <a:rPr lang="it-IT" sz="500" b="1" dirty="0">
                <a:latin typeface="Arial" pitchFamily="34" charset="0"/>
                <a:cs typeface="Arial" pitchFamily="34" charset="0"/>
              </a:rPr>
              <a:t>(pittore ed autore del libro «Cristo si è fermato ad Eboli»)</a:t>
            </a:r>
            <a:endParaRPr lang="it-IT" sz="500" dirty="0"/>
          </a:p>
        </p:txBody>
      </p:sp>
      <p:sp>
        <p:nvSpPr>
          <p:cNvPr id="5" name="Rettangolo 4"/>
          <p:cNvSpPr/>
          <p:nvPr/>
        </p:nvSpPr>
        <p:spPr>
          <a:xfrm>
            <a:off x="4102060" y="2096841"/>
            <a:ext cx="1600045" cy="246221"/>
          </a:xfrm>
          <a:prstGeom prst="rect">
            <a:avLst/>
          </a:prstGeom>
        </p:spPr>
        <p:txBody>
          <a:bodyPr wrap="square">
            <a:spAutoFit/>
          </a:bodyPr>
          <a:lstStyle/>
          <a:p>
            <a:pPr algn="ctr"/>
            <a:r>
              <a:rPr lang="it-IT" sz="500" b="1" dirty="0">
                <a:latin typeface="Arial" pitchFamily="34" charset="0"/>
                <a:cs typeface="Arial" pitchFamily="34" charset="0"/>
              </a:rPr>
              <a:t>VALSINNI (55 km) col maniero di </a:t>
            </a:r>
          </a:p>
          <a:p>
            <a:pPr algn="ctr"/>
            <a:r>
              <a:rPr lang="it-IT" sz="500" b="1" dirty="0">
                <a:latin typeface="Arial" pitchFamily="34" charset="0"/>
                <a:cs typeface="Arial" pitchFamily="34" charset="0"/>
              </a:rPr>
              <a:t>Isabella Morra (poetessa del ‘500)</a:t>
            </a:r>
            <a:endParaRPr lang="it-IT" sz="500" dirty="0"/>
          </a:p>
        </p:txBody>
      </p:sp>
      <p:sp>
        <p:nvSpPr>
          <p:cNvPr id="6" name="Rettangolo 5"/>
          <p:cNvSpPr/>
          <p:nvPr/>
        </p:nvSpPr>
        <p:spPr>
          <a:xfrm>
            <a:off x="5735443" y="2094220"/>
            <a:ext cx="1953343" cy="246221"/>
          </a:xfrm>
          <a:prstGeom prst="rect">
            <a:avLst/>
          </a:prstGeom>
        </p:spPr>
        <p:txBody>
          <a:bodyPr wrap="square">
            <a:spAutoFit/>
          </a:bodyPr>
          <a:lstStyle/>
          <a:p>
            <a:pPr algn="ctr"/>
            <a:r>
              <a:rPr lang="it-IT" sz="500" b="1" dirty="0">
                <a:latin typeface="Arial" pitchFamily="34" charset="0"/>
                <a:cs typeface="Arial" pitchFamily="34" charset="0"/>
              </a:rPr>
              <a:t>PIETRAPERTOSA (61 km), quasi incastonata nella roccia   delle …</a:t>
            </a:r>
            <a:endParaRPr lang="it-IT" sz="500" dirty="0"/>
          </a:p>
        </p:txBody>
      </p:sp>
      <p:sp>
        <p:nvSpPr>
          <p:cNvPr id="7" name="Rettangolo 6"/>
          <p:cNvSpPr/>
          <p:nvPr/>
        </p:nvSpPr>
        <p:spPr>
          <a:xfrm>
            <a:off x="7757782" y="2087409"/>
            <a:ext cx="1828428" cy="246221"/>
          </a:xfrm>
          <a:prstGeom prst="rect">
            <a:avLst/>
          </a:prstGeom>
        </p:spPr>
        <p:txBody>
          <a:bodyPr wrap="square">
            <a:spAutoFit/>
          </a:bodyPr>
          <a:lstStyle/>
          <a:p>
            <a:pPr algn="ctr"/>
            <a:r>
              <a:rPr lang="it-IT" sz="500" b="1" dirty="0">
                <a:latin typeface="Arial" pitchFamily="34" charset="0"/>
                <a:cs typeface="Arial" pitchFamily="34" charset="0"/>
              </a:rPr>
              <a:t> … DOLOMITI LUCANE (65 km) dove è possibile provare l’ebrezza del “VOLO dell’ANGELO” </a:t>
            </a:r>
            <a:endParaRPr lang="it-IT" sz="500" dirty="0"/>
          </a:p>
        </p:txBody>
      </p:sp>
      <p:sp>
        <p:nvSpPr>
          <p:cNvPr id="29" name="Titolo 2"/>
          <p:cNvSpPr txBox="1">
            <a:spLocks/>
          </p:cNvSpPr>
          <p:nvPr/>
        </p:nvSpPr>
        <p:spPr>
          <a:xfrm>
            <a:off x="284138" y="3732282"/>
            <a:ext cx="3062269" cy="15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 INVASO DI MONTE COTUGNO (66 km), diga in terra battuta più grande d'Europa</a:t>
            </a:r>
          </a:p>
        </p:txBody>
      </p:sp>
      <p:sp>
        <p:nvSpPr>
          <p:cNvPr id="8" name="Rettangolo 7"/>
          <p:cNvSpPr/>
          <p:nvPr/>
        </p:nvSpPr>
        <p:spPr>
          <a:xfrm>
            <a:off x="3534540" y="3605633"/>
            <a:ext cx="2184762" cy="323165"/>
          </a:xfrm>
          <a:prstGeom prst="rect">
            <a:avLst/>
          </a:prstGeom>
        </p:spPr>
        <p:txBody>
          <a:bodyPr wrap="square">
            <a:spAutoFit/>
          </a:bodyPr>
          <a:lstStyle/>
          <a:p>
            <a:pPr algn="ctr"/>
            <a:r>
              <a:rPr lang="it-IT" sz="500" b="1" dirty="0">
                <a:latin typeface="Arial" pitchFamily="34" charset="0"/>
                <a:cs typeface="Arial" pitchFamily="34" charset="0"/>
              </a:rPr>
              <a:t>PARCO DELLA GRANCIA (68 km), primo parco storico rurale d'Italia dove è possibile assistere a vari spettacoli, primi fra tutti, “La storia bandita” e lo “Spettacolo di falconeria”</a:t>
            </a:r>
            <a:endParaRPr lang="it-IT" sz="500" dirty="0"/>
          </a:p>
        </p:txBody>
      </p:sp>
      <p:sp>
        <p:nvSpPr>
          <p:cNvPr id="9" name="Rettangolo 8"/>
          <p:cNvSpPr/>
          <p:nvPr/>
        </p:nvSpPr>
        <p:spPr>
          <a:xfrm>
            <a:off x="5816474" y="3517148"/>
            <a:ext cx="1800229" cy="169277"/>
          </a:xfrm>
          <a:prstGeom prst="rect">
            <a:avLst/>
          </a:prstGeom>
        </p:spPr>
        <p:txBody>
          <a:bodyPr wrap="square">
            <a:spAutoFit/>
          </a:bodyPr>
          <a:lstStyle/>
          <a:p>
            <a:pPr algn="ctr"/>
            <a:r>
              <a:rPr lang="it-IT" sz="500" b="1" dirty="0">
                <a:solidFill>
                  <a:schemeClr val="bg1"/>
                </a:solidFill>
                <a:latin typeface="Arial" pitchFamily="34" charset="0"/>
                <a:cs typeface="Arial" pitchFamily="34" charset="0"/>
              </a:rPr>
              <a:t> </a:t>
            </a:r>
            <a:r>
              <a:rPr lang="it-IT" sz="500" b="1" dirty="0">
                <a:latin typeface="Arial" pitchFamily="34" charset="0"/>
                <a:cs typeface="Arial" pitchFamily="34" charset="0"/>
              </a:rPr>
              <a:t>GRUMENTO (96 km) con i suoi scavi archeologici </a:t>
            </a:r>
            <a:endParaRPr lang="it-IT" sz="500" dirty="0"/>
          </a:p>
        </p:txBody>
      </p:sp>
      <p:sp>
        <p:nvSpPr>
          <p:cNvPr id="10" name="Rettangolo 9"/>
          <p:cNvSpPr/>
          <p:nvPr/>
        </p:nvSpPr>
        <p:spPr>
          <a:xfrm>
            <a:off x="7781455" y="3520995"/>
            <a:ext cx="1815412" cy="169277"/>
          </a:xfrm>
          <a:prstGeom prst="rect">
            <a:avLst/>
          </a:prstGeom>
        </p:spPr>
        <p:txBody>
          <a:bodyPr wrap="square">
            <a:spAutoFit/>
          </a:bodyPr>
          <a:lstStyle/>
          <a:p>
            <a:pPr algn="ctr"/>
            <a:r>
              <a:rPr lang="it-IT" sz="500" b="1" dirty="0">
                <a:latin typeface="Arial" pitchFamily="34" charset="0"/>
                <a:cs typeface="Arial" pitchFamily="34" charset="0"/>
              </a:rPr>
              <a:t>VENOSA (108 km), la città di Orazio </a:t>
            </a:r>
            <a:endParaRPr lang="it-IT" sz="500" dirty="0"/>
          </a:p>
        </p:txBody>
      </p:sp>
      <p:sp>
        <p:nvSpPr>
          <p:cNvPr id="11" name="Rettangolo 10"/>
          <p:cNvSpPr/>
          <p:nvPr/>
        </p:nvSpPr>
        <p:spPr>
          <a:xfrm>
            <a:off x="138901" y="4849838"/>
            <a:ext cx="1899521" cy="369332"/>
          </a:xfrm>
          <a:prstGeom prst="rect">
            <a:avLst/>
          </a:prstGeom>
        </p:spPr>
        <p:txBody>
          <a:bodyPr wrap="square">
            <a:spAutoFit/>
          </a:bodyPr>
          <a:lstStyle/>
          <a:p>
            <a:pPr algn="ctr"/>
            <a:r>
              <a:rPr lang="it-IT" sz="500" b="1" dirty="0">
                <a:latin typeface="Arial" pitchFamily="34" charset="0"/>
                <a:cs typeface="Arial" pitchFamily="34" charset="0"/>
              </a:rPr>
              <a:t>SASSO DI CASTALDA (110 km) con i suoi  ponti tibetani – PONTE  ALLA LUNA </a:t>
            </a:r>
            <a:r>
              <a:rPr lang="it-IT" sz="400" b="1" dirty="0">
                <a:latin typeface="Arial" pitchFamily="34" charset="0"/>
                <a:cs typeface="Arial" pitchFamily="34" charset="0"/>
              </a:rPr>
              <a:t>(omaggio a Rocco Petrone, l'ingegnere della Nasa di origini sassesi, responsabile della missione Apollo 11 che portò il primo uomo sulla luna) </a:t>
            </a:r>
            <a:endParaRPr lang="it-IT" sz="400" dirty="0"/>
          </a:p>
        </p:txBody>
      </p:sp>
      <p:sp>
        <p:nvSpPr>
          <p:cNvPr id="12" name="Rettangolo 11"/>
          <p:cNvSpPr/>
          <p:nvPr/>
        </p:nvSpPr>
        <p:spPr>
          <a:xfrm>
            <a:off x="3964478" y="4891919"/>
            <a:ext cx="1761962" cy="323165"/>
          </a:xfrm>
          <a:prstGeom prst="rect">
            <a:avLst/>
          </a:prstGeom>
        </p:spPr>
        <p:txBody>
          <a:bodyPr wrap="square">
            <a:spAutoFit/>
          </a:bodyPr>
          <a:lstStyle/>
          <a:p>
            <a:pPr algn="ctr"/>
            <a:r>
              <a:rPr lang="it-IT" sz="500" b="1" dirty="0">
                <a:latin typeface="Arial" pitchFamily="34" charset="0"/>
                <a:cs typeface="Arial" pitchFamily="34" charset="0"/>
              </a:rPr>
              <a:t>LAGHI DI MONTICCHIO (124 km), habitat naturale di una rarissima farfalla, e specchio (il lago piccolo) nel quale si riflette l’ABBAZIA di SAN MICHELE </a:t>
            </a:r>
            <a:endParaRPr lang="it-IT" sz="500" dirty="0"/>
          </a:p>
        </p:txBody>
      </p:sp>
      <p:sp>
        <p:nvSpPr>
          <p:cNvPr id="13" name="Rettangolo 12"/>
          <p:cNvSpPr/>
          <p:nvPr/>
        </p:nvSpPr>
        <p:spPr>
          <a:xfrm>
            <a:off x="5954604" y="4968863"/>
            <a:ext cx="1815212" cy="246221"/>
          </a:xfrm>
          <a:prstGeom prst="rect">
            <a:avLst/>
          </a:prstGeom>
        </p:spPr>
        <p:txBody>
          <a:bodyPr wrap="square">
            <a:spAutoFit/>
          </a:bodyPr>
          <a:lstStyle/>
          <a:p>
            <a:pPr algn="ctr"/>
            <a:r>
              <a:rPr lang="it-IT" sz="500" b="1" dirty="0">
                <a:latin typeface="Arial" pitchFamily="34" charset="0"/>
                <a:cs typeface="Arial" pitchFamily="34" charset="0"/>
              </a:rPr>
              <a:t> PARCO NAZIONALE DEL POLLINO (136 km), unico ambiente, in Italia, in cui vive il Pino Loricato</a:t>
            </a:r>
            <a:endParaRPr lang="it-IT" sz="500" dirty="0"/>
          </a:p>
        </p:txBody>
      </p:sp>
      <p:sp>
        <p:nvSpPr>
          <p:cNvPr id="14" name="Rettangolo 13"/>
          <p:cNvSpPr/>
          <p:nvPr/>
        </p:nvSpPr>
        <p:spPr>
          <a:xfrm>
            <a:off x="7951598" y="5032036"/>
            <a:ext cx="1634611" cy="169277"/>
          </a:xfrm>
          <a:prstGeom prst="rect">
            <a:avLst/>
          </a:prstGeom>
        </p:spPr>
        <p:txBody>
          <a:bodyPr wrap="square">
            <a:spAutoFit/>
          </a:bodyPr>
          <a:lstStyle/>
          <a:p>
            <a:pPr algn="ctr"/>
            <a:r>
              <a:rPr lang="it-IT" sz="500" b="1" dirty="0">
                <a:latin typeface="Arial" pitchFamily="34" charset="0"/>
                <a:cs typeface="Arial" pitchFamily="34" charset="0"/>
              </a:rPr>
              <a:t>sulla costa tirrenica,   MARATEA (143 km)</a:t>
            </a:r>
            <a:endParaRPr lang="it-IT" sz="500" dirty="0"/>
          </a:p>
        </p:txBody>
      </p:sp>
      <p:sp>
        <p:nvSpPr>
          <p:cNvPr id="37" name="Freccia a destra 36">
            <a:hlinkClick r:id="rId20" action="ppaction://hlinksldjump"/>
          </p:cNvPr>
          <p:cNvSpPr/>
          <p:nvPr/>
        </p:nvSpPr>
        <p:spPr>
          <a:xfrm>
            <a:off x="9067494" y="6479628"/>
            <a:ext cx="473684"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p:cNvSpPr/>
          <p:nvPr/>
        </p:nvSpPr>
        <p:spPr>
          <a:xfrm>
            <a:off x="2062172" y="5032701"/>
            <a:ext cx="1761962" cy="169277"/>
          </a:xfrm>
          <a:prstGeom prst="rect">
            <a:avLst/>
          </a:prstGeom>
        </p:spPr>
        <p:txBody>
          <a:bodyPr wrap="square">
            <a:spAutoFit/>
          </a:bodyPr>
          <a:lstStyle/>
          <a:p>
            <a:pPr algn="ctr"/>
            <a:r>
              <a:rPr lang="it-IT" sz="500" b="1" dirty="0">
                <a:latin typeface="Arial" pitchFamily="34" charset="0"/>
                <a:cs typeface="Arial" pitchFamily="34" charset="0"/>
              </a:rPr>
              <a:t>SAN FELE (123 km) e le sue numerose cascate</a:t>
            </a:r>
            <a:endParaRPr lang="it-IT" sz="500" dirty="0"/>
          </a:p>
        </p:txBody>
      </p:sp>
      <p:sp>
        <p:nvSpPr>
          <p:cNvPr id="39" name="Titolo 1"/>
          <p:cNvSpPr txBox="1">
            <a:spLocks/>
          </p:cNvSpPr>
          <p:nvPr/>
        </p:nvSpPr>
        <p:spPr>
          <a:xfrm>
            <a:off x="7325077" y="589663"/>
            <a:ext cx="1742417" cy="144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500" b="1" dirty="0">
                <a:latin typeface="Arial" pitchFamily="34" charset="0"/>
                <a:cs typeface="Arial" pitchFamily="34" charset="0"/>
              </a:rPr>
              <a:t>TRICARICO (45 km), città arabo-normanna</a:t>
            </a:r>
          </a:p>
        </p:txBody>
      </p:sp>
      <p:pic>
        <p:nvPicPr>
          <p:cNvPr id="1028" name="Picture 4" descr="Visualizza immagine di origine">
            <a:extLst>
              <a:ext uri="{FF2B5EF4-FFF2-40B4-BE49-F238E27FC236}">
                <a16:creationId xmlns:a16="http://schemas.microsoft.com/office/drawing/2014/main" id="{01092C87-1700-4FBD-A4A6-8C63A1F04250}"/>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049778" y="762274"/>
            <a:ext cx="1865970" cy="12439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6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Immagine 66">
            <a:extLst>
              <a:ext uri="{FF2B5EF4-FFF2-40B4-BE49-F238E27FC236}">
                <a16:creationId xmlns:a16="http://schemas.microsoft.com/office/drawing/2014/main" id="{26ED3098-835C-CA2E-E69D-0986F72F6D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528352" y="852409"/>
            <a:ext cx="608820" cy="1785603"/>
          </a:xfrm>
          <a:prstGeom prst="rect">
            <a:avLst/>
          </a:prstGeom>
          <a:ln>
            <a:noFill/>
          </a:ln>
          <a:effectLst/>
        </p:spPr>
      </p:pic>
      <p:pic>
        <p:nvPicPr>
          <p:cNvPr id="48" name="Picture 2" descr="C:\Users\UTENTE\Documents\UNITRE\Giuseppina\aa 2019-2020\Festa della Matematica\CAMPIONATO 2020\superati\th.jpg">
            <a:extLst>
              <a:ext uri="{FF2B5EF4-FFF2-40B4-BE49-F238E27FC236}">
                <a16:creationId xmlns:a16="http://schemas.microsoft.com/office/drawing/2014/main" id="{36F1140B-AB44-0959-5143-6FC867B163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48883" y="842118"/>
            <a:ext cx="599698" cy="1799092"/>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34" name="Immagine 33">
            <a:extLst>
              <a:ext uri="{FF2B5EF4-FFF2-40B4-BE49-F238E27FC236}">
                <a16:creationId xmlns:a16="http://schemas.microsoft.com/office/drawing/2014/main" id="{B646FCC5-78D8-4188-CC4A-DD6C1926C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97" y="4485534"/>
            <a:ext cx="2133600" cy="1600200"/>
          </a:xfrm>
          <a:prstGeom prst="rect">
            <a:avLst/>
          </a:prstGeom>
          <a:effectLst>
            <a:outerShdw blurRad="330200" dist="38100" dir="2700000" sx="105000" sy="105000" algn="tl" rotWithShape="0">
              <a:prstClr val="black">
                <a:alpha val="40000"/>
              </a:prstClr>
            </a:outerShdw>
            <a:softEdge rad="0"/>
          </a:effectLst>
        </p:spPr>
      </p:pic>
      <p:sp>
        <p:nvSpPr>
          <p:cNvPr id="57" name="Rettangolo 56">
            <a:extLst>
              <a:ext uri="{FF2B5EF4-FFF2-40B4-BE49-F238E27FC236}">
                <a16:creationId xmlns:a16="http://schemas.microsoft.com/office/drawing/2014/main" id="{D1B56B31-F511-D98F-FE27-C9C3B5A6C609}"/>
              </a:ext>
            </a:extLst>
          </p:cNvPr>
          <p:cNvSpPr/>
          <p:nvPr/>
        </p:nvSpPr>
        <p:spPr>
          <a:xfrm>
            <a:off x="2072680" y="940938"/>
            <a:ext cx="3960440" cy="1668840"/>
          </a:xfrm>
          <a:prstGeom prst="rect">
            <a:avLst/>
          </a:prstGeom>
          <a:solidFill>
            <a:schemeClr val="bg1"/>
          </a:solidFill>
          <a:ln>
            <a:solidFill>
              <a:schemeClr val="bg1"/>
            </a:solidFill>
          </a:ln>
          <a:effectLst>
            <a:outerShdw blurRad="330200" dist="38100" dir="2700000" sx="105000" sy="105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Segnaposto contenuto 41">
            <a:extLst>
              <a:ext uri="{FF2B5EF4-FFF2-40B4-BE49-F238E27FC236}">
                <a16:creationId xmlns:a16="http://schemas.microsoft.com/office/drawing/2014/main" id="{F9FD3CEA-EF9D-09EA-6DE0-6B2D8FC6EBF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84618" y="2798084"/>
            <a:ext cx="2133600" cy="1600200"/>
          </a:xfrm>
          <a:effectLst>
            <a:outerShdw blurRad="330200" dist="38100" dir="2700000" sx="105000" sy="105000" algn="tl" rotWithShape="0">
              <a:prstClr val="black">
                <a:alpha val="40000"/>
              </a:prstClr>
            </a:outerShdw>
            <a:softEdge rad="0"/>
          </a:effectLst>
        </p:spPr>
      </p:pic>
      <p:graphicFrame>
        <p:nvGraphicFramePr>
          <p:cNvPr id="6" name="Oggetto 5">
            <a:extLst>
              <a:ext uri="{FF2B5EF4-FFF2-40B4-BE49-F238E27FC236}">
                <a16:creationId xmlns:a16="http://schemas.microsoft.com/office/drawing/2014/main" id="{8B25E973-A9F0-5511-DEB3-0E2F2A6CE8BD}"/>
              </a:ext>
            </a:extLst>
          </p:cNvPr>
          <p:cNvGraphicFramePr>
            <a:graphicFrameLocks noChangeAspect="1"/>
          </p:cNvGraphicFramePr>
          <p:nvPr>
            <p:extLst>
              <p:ext uri="{D42A27DB-BD31-4B8C-83A1-F6EECF244321}">
                <p14:modId xmlns:p14="http://schemas.microsoft.com/office/powerpoint/2010/main" val="214262308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6" imgW="18165938" imgH="25679337" progId="Acrobat.Document.DC">
                  <p:embed/>
                </p:oleObj>
              </mc:Choice>
              <mc:Fallback>
                <p:oleObj name="Acrobat Document" r:id="rId6"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7"/>
                      <a:stretch>
                        <a:fillRect/>
                      </a:stretch>
                    </p:blipFill>
                    <p:spPr>
                      <a:xfrm>
                        <a:off x="0" y="0"/>
                        <a:ext cx="1924026" cy="2719329"/>
                      </a:xfrm>
                      <a:prstGeom prst="rect">
                        <a:avLst/>
                      </a:prstGeom>
                    </p:spPr>
                  </p:pic>
                </p:oleObj>
              </mc:Fallback>
            </mc:AlternateContent>
          </a:graphicData>
        </a:graphic>
      </p:graphicFrame>
      <p:pic>
        <p:nvPicPr>
          <p:cNvPr id="20" name="Immagine 19">
            <a:extLst>
              <a:ext uri="{FF2B5EF4-FFF2-40B4-BE49-F238E27FC236}">
                <a16:creationId xmlns:a16="http://schemas.microsoft.com/office/drawing/2014/main" id="{92C17CD4-D3F1-1579-1AD9-F54EFE91FD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9326" y="2798084"/>
            <a:ext cx="2133600" cy="1600200"/>
          </a:xfrm>
          <a:prstGeom prst="rect">
            <a:avLst/>
          </a:prstGeom>
          <a:effectLst>
            <a:outerShdw blurRad="330200" dist="38100" dir="2700000" sx="105000" sy="105000" algn="tl" rotWithShape="0">
              <a:prstClr val="black">
                <a:alpha val="40000"/>
              </a:prstClr>
            </a:outerShdw>
            <a:softEdge rad="0"/>
          </a:effectLst>
        </p:spPr>
      </p:pic>
      <p:pic>
        <p:nvPicPr>
          <p:cNvPr id="28" name="Immagine 27">
            <a:extLst>
              <a:ext uri="{FF2B5EF4-FFF2-40B4-BE49-F238E27FC236}">
                <a16:creationId xmlns:a16="http://schemas.microsoft.com/office/drawing/2014/main" id="{52CE566A-922E-145F-80CE-F0E23AD55D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5053" y="2821558"/>
            <a:ext cx="2133600" cy="1600200"/>
          </a:xfrm>
          <a:prstGeom prst="rect">
            <a:avLst/>
          </a:prstGeom>
          <a:effectLst>
            <a:outerShdw blurRad="330200" dist="38100" dir="2700000" sx="105000" sy="105000" algn="tl" rotWithShape="0">
              <a:prstClr val="black">
                <a:alpha val="40000"/>
              </a:prstClr>
            </a:outerShdw>
            <a:softEdge rad="0"/>
          </a:effectLst>
        </p:spPr>
      </p:pic>
      <p:pic>
        <p:nvPicPr>
          <p:cNvPr id="30" name="Immagine 29">
            <a:extLst>
              <a:ext uri="{FF2B5EF4-FFF2-40B4-BE49-F238E27FC236}">
                <a16:creationId xmlns:a16="http://schemas.microsoft.com/office/drawing/2014/main" id="{6774B9F7-1849-2697-A06B-3137549927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0779" y="2809621"/>
            <a:ext cx="2133600" cy="1600200"/>
          </a:xfrm>
          <a:prstGeom prst="rect">
            <a:avLst/>
          </a:prstGeom>
          <a:effectLst>
            <a:outerShdw blurRad="330200" dist="38100" dir="2700000" sx="105000" sy="105000" algn="tl" rotWithShape="0">
              <a:prstClr val="black">
                <a:alpha val="40000"/>
              </a:prstClr>
            </a:outerShdw>
            <a:softEdge rad="0"/>
          </a:effectLst>
        </p:spPr>
      </p:pic>
      <p:pic>
        <p:nvPicPr>
          <p:cNvPr id="32" name="Immagine 31">
            <a:extLst>
              <a:ext uri="{FF2B5EF4-FFF2-40B4-BE49-F238E27FC236}">
                <a16:creationId xmlns:a16="http://schemas.microsoft.com/office/drawing/2014/main" id="{56665A4B-ABD1-5642-CC15-EE4D56FCF8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8986" y="4507690"/>
            <a:ext cx="2133600" cy="1600200"/>
          </a:xfrm>
          <a:prstGeom prst="rect">
            <a:avLst/>
          </a:prstGeom>
          <a:effectLst>
            <a:outerShdw blurRad="330200" dist="38100" dir="2700000" sx="105000" sy="105000" algn="tl" rotWithShape="0">
              <a:prstClr val="black">
                <a:alpha val="40000"/>
              </a:prstClr>
            </a:outerShdw>
            <a:softEdge rad="0"/>
          </a:effectLst>
        </p:spPr>
      </p:pic>
      <p:pic>
        <p:nvPicPr>
          <p:cNvPr id="36" name="Immagine 35">
            <a:extLst>
              <a:ext uri="{FF2B5EF4-FFF2-40B4-BE49-F238E27FC236}">
                <a16:creationId xmlns:a16="http://schemas.microsoft.com/office/drawing/2014/main" id="{271E8E72-6EFD-6374-729C-BABDCABB7B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5767" y="4501104"/>
            <a:ext cx="2133600" cy="1600200"/>
          </a:xfrm>
          <a:prstGeom prst="rect">
            <a:avLst/>
          </a:prstGeom>
          <a:effectLst>
            <a:outerShdw blurRad="330200" dist="38100" dir="2700000" sx="105000" sy="105000" algn="tl" rotWithShape="0">
              <a:prstClr val="black">
                <a:alpha val="40000"/>
              </a:prstClr>
            </a:outerShdw>
            <a:softEdge rad="0"/>
          </a:effectLst>
        </p:spPr>
      </p:pic>
      <p:pic>
        <p:nvPicPr>
          <p:cNvPr id="38" name="Immagine 37">
            <a:extLst>
              <a:ext uri="{FF2B5EF4-FFF2-40B4-BE49-F238E27FC236}">
                <a16:creationId xmlns:a16="http://schemas.microsoft.com/office/drawing/2014/main" id="{BCBA058E-5CE4-538A-A18D-E2DF25955BF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26664" y="4501104"/>
            <a:ext cx="2133600" cy="1600200"/>
          </a:xfrm>
          <a:prstGeom prst="rect">
            <a:avLst/>
          </a:prstGeom>
          <a:effectLst>
            <a:outerShdw blurRad="330200" dist="38100" dir="2700000" sx="105000" sy="105000" algn="tl" rotWithShape="0">
              <a:prstClr val="black">
                <a:alpha val="40000"/>
              </a:prstClr>
            </a:outerShdw>
            <a:softEdge rad="0"/>
          </a:effectLst>
        </p:spPr>
      </p:pic>
      <p:sp>
        <p:nvSpPr>
          <p:cNvPr id="44" name="Rettangolo 43">
            <a:extLst>
              <a:ext uri="{FF2B5EF4-FFF2-40B4-BE49-F238E27FC236}">
                <a16:creationId xmlns:a16="http://schemas.microsoft.com/office/drawing/2014/main" id="{CD3A4A31-7069-9292-FD3D-FDE86167EF23}"/>
              </a:ext>
            </a:extLst>
          </p:cNvPr>
          <p:cNvSpPr/>
          <p:nvPr/>
        </p:nvSpPr>
        <p:spPr>
          <a:xfrm>
            <a:off x="381797" y="2817460"/>
            <a:ext cx="2088232" cy="455110"/>
          </a:xfrm>
          <a:prstGeom prst="rect">
            <a:avLst/>
          </a:prstGeom>
          <a:solidFill>
            <a:srgbClr val="B4EBF6"/>
          </a:solidFill>
          <a:ln>
            <a:solidFill>
              <a:srgbClr val="B4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a:extLst>
              <a:ext uri="{FF2B5EF4-FFF2-40B4-BE49-F238E27FC236}">
                <a16:creationId xmlns:a16="http://schemas.microsoft.com/office/drawing/2014/main" id="{C3276AFA-4B20-FBCF-B4BE-C07FABC9057F}"/>
              </a:ext>
            </a:extLst>
          </p:cNvPr>
          <p:cNvSpPr txBox="1"/>
          <p:nvPr/>
        </p:nvSpPr>
        <p:spPr>
          <a:xfrm>
            <a:off x="2072680" y="908382"/>
            <a:ext cx="3956190" cy="175432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wrap="square">
            <a:spAutoFit/>
          </a:bodyPr>
          <a:lstStyle/>
          <a:p>
            <a:pPr algn="just"/>
            <a:r>
              <a:rPr lang="it-IT" sz="1200" dirty="0">
                <a:solidFill>
                  <a:srgbClr val="000033"/>
                </a:solidFill>
                <a:effectLst/>
                <a:latin typeface="Arial" panose="020B0604020202020204" pitchFamily="34" charset="0"/>
                <a:ea typeface="Calibri" panose="020F0502020204030204" pitchFamily="34" charset="0"/>
              </a:rPr>
              <a:t>Un contadino deve trasportare al di là di un fiume un lupo una capra e dei cavoli avendo a disposizione una barca poco capiente che può </a:t>
            </a:r>
            <a:r>
              <a:rPr lang="it-IT" sz="1200" dirty="0">
                <a:solidFill>
                  <a:srgbClr val="000033"/>
                </a:solidFill>
                <a:latin typeface="Arial" panose="020B0604020202020204" pitchFamily="34" charset="0"/>
              </a:rPr>
              <a:t>trasportare, oltre a lui, solo uno fra lupo, capra e cavoli</a:t>
            </a:r>
            <a:r>
              <a:rPr lang="it-IT" sz="1200" dirty="0">
                <a:solidFill>
                  <a:srgbClr val="000033"/>
                </a:solidFill>
                <a:effectLst/>
                <a:latin typeface="Arial" panose="020B0604020202020204" pitchFamily="34" charset="0"/>
                <a:ea typeface="Calibri" panose="020F0502020204030204" pitchFamily="34" charset="0"/>
              </a:rPr>
              <a:t>. </a:t>
            </a:r>
            <a:r>
              <a:rPr lang="it-IT" sz="1200" dirty="0">
                <a:solidFill>
                  <a:srgbClr val="000033"/>
                </a:solidFill>
                <a:latin typeface="Arial" panose="020B0604020202020204" pitchFamily="34" charset="0"/>
              </a:rPr>
              <a:t>Purtroppo, in assenza del contadino, il lupo se lasciato con la capra se la mangia; anche la capra, lasciata da sola con i cavoli, se li mangia.</a:t>
            </a:r>
          </a:p>
          <a:p>
            <a:pPr algn="just"/>
            <a:r>
              <a:rPr lang="it-IT" sz="1200" b="1" dirty="0">
                <a:solidFill>
                  <a:srgbClr val="000033"/>
                </a:solidFill>
                <a:latin typeface="Arial" panose="020B0604020202020204" pitchFamily="34" charset="0"/>
              </a:rPr>
              <a:t>Come farà il contadino a traghettare sull’altra sponda tutti sani e salvi?</a:t>
            </a:r>
          </a:p>
        </p:txBody>
      </p:sp>
      <p:sp>
        <p:nvSpPr>
          <p:cNvPr id="45" name="Rettangolo 44">
            <a:extLst>
              <a:ext uri="{FF2B5EF4-FFF2-40B4-BE49-F238E27FC236}">
                <a16:creationId xmlns:a16="http://schemas.microsoft.com/office/drawing/2014/main" id="{D6D37571-9F4C-C0C4-29C1-A876ABD2D49A}"/>
              </a:ext>
            </a:extLst>
          </p:cNvPr>
          <p:cNvSpPr/>
          <p:nvPr/>
        </p:nvSpPr>
        <p:spPr>
          <a:xfrm>
            <a:off x="2799694" y="2827792"/>
            <a:ext cx="2088232" cy="455110"/>
          </a:xfrm>
          <a:prstGeom prst="rect">
            <a:avLst/>
          </a:prstGeom>
          <a:solidFill>
            <a:srgbClr val="B4EBF6"/>
          </a:solidFill>
          <a:ln>
            <a:solidFill>
              <a:srgbClr val="B4EB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884CEDAC-3BDC-9516-3525-5C2D4A241B40}"/>
              </a:ext>
            </a:extLst>
          </p:cNvPr>
          <p:cNvSpPr/>
          <p:nvPr/>
        </p:nvSpPr>
        <p:spPr>
          <a:xfrm>
            <a:off x="7554147" y="1032156"/>
            <a:ext cx="1642296" cy="523220"/>
          </a:xfrm>
          <a:prstGeom prst="rect">
            <a:avLst/>
          </a:prstGeom>
          <a:noFill/>
          <a:ln>
            <a:noFill/>
          </a:ln>
          <a:effectLst>
            <a:outerShdw blurRad="292100" dist="139700" dir="2700000" algn="tl" rotWithShape="0">
              <a:srgbClr val="333333">
                <a:alpha val="65000"/>
              </a:srgbClr>
            </a:outerShdw>
          </a:effectLst>
        </p:spPr>
        <p:txBody>
          <a:bodyPr wrap="square">
            <a:spAutoFit/>
          </a:bodyPr>
          <a:lstStyle/>
          <a:p>
            <a:pPr algn="ctr"/>
            <a:r>
              <a:rPr lang="it-IT" sz="1400" b="1" i="1" dirty="0">
                <a:solidFill>
                  <a:srgbClr val="FF0000"/>
                </a:solidFill>
              </a:rPr>
              <a:t>RAPPRESENTIAMO LA SITUAZIONE!</a:t>
            </a:r>
          </a:p>
        </p:txBody>
      </p:sp>
      <p:sp>
        <p:nvSpPr>
          <p:cNvPr id="54" name="CasellaDiTesto 53">
            <a:extLst>
              <a:ext uri="{FF2B5EF4-FFF2-40B4-BE49-F238E27FC236}">
                <a16:creationId xmlns:a16="http://schemas.microsoft.com/office/drawing/2014/main" id="{8582E2DF-62B6-4B15-7C83-68EF09C531F6}"/>
              </a:ext>
            </a:extLst>
          </p:cNvPr>
          <p:cNvSpPr txBox="1"/>
          <p:nvPr/>
        </p:nvSpPr>
        <p:spPr>
          <a:xfrm>
            <a:off x="2072680" y="491441"/>
            <a:ext cx="7529906" cy="400110"/>
          </a:xfrm>
          <a:prstGeom prst="rect">
            <a:avLst/>
          </a:prstGeom>
          <a:noFill/>
        </p:spPr>
        <p:txBody>
          <a:bodyPr wrap="square">
            <a:spAutoFit/>
          </a:bodyPr>
          <a:lstStyle/>
          <a:p>
            <a:pPr algn="just"/>
            <a:r>
              <a:rPr lang="it-IT" sz="1000" b="0" i="0" dirty="0">
                <a:solidFill>
                  <a:srgbClr val="373737"/>
                </a:solidFill>
                <a:effectLst/>
                <a:latin typeface="Arial" panose="020B0604020202020204" pitchFamily="34" charset="0"/>
                <a:cs typeface="Arial" panose="020B0604020202020204" pitchFamily="34" charset="0"/>
              </a:rPr>
              <a:t>problema di logica che fa parte di una raccolta di  indovinelli con cui  Alcuino di York (monaco inglese che nel 781 venne chiamato alla corte di Carlo Magno per dirigere la scuola di palazzo) pensava di rendere acuta la mente dei giovani. </a:t>
            </a:r>
            <a:endParaRPr lang="it-IT" sz="1000" dirty="0">
              <a:latin typeface="Arial" panose="020B0604020202020204" pitchFamily="34" charset="0"/>
              <a:cs typeface="Arial" panose="020B0604020202020204" pitchFamily="34" charset="0"/>
            </a:endParaRPr>
          </a:p>
        </p:txBody>
      </p:sp>
      <p:sp>
        <p:nvSpPr>
          <p:cNvPr id="43" name="Titolo 1">
            <a:extLst>
              <a:ext uri="{FF2B5EF4-FFF2-40B4-BE49-F238E27FC236}">
                <a16:creationId xmlns:a16="http://schemas.microsoft.com/office/drawing/2014/main" id="{A341CA37-CE6F-E5AF-0903-CF427B2A9245}"/>
              </a:ext>
            </a:extLst>
          </p:cNvPr>
          <p:cNvSpPr>
            <a:spLocks noGrp="1"/>
          </p:cNvSpPr>
          <p:nvPr>
            <p:ph type="title"/>
          </p:nvPr>
        </p:nvSpPr>
        <p:spPr>
          <a:xfrm>
            <a:off x="1907461" y="43903"/>
            <a:ext cx="7981974" cy="631494"/>
          </a:xfrm>
        </p:spPr>
        <p:txBody>
          <a:bodyPr>
            <a:normAutofit/>
          </a:bodyPr>
          <a:lstStyle/>
          <a:p>
            <a:r>
              <a:rPr lang="it-IT" sz="1800" b="1" dirty="0"/>
              <a:t>INDOVINELLO DEL LUPO DELLA CAPRA E DEL CAVOLO</a:t>
            </a:r>
            <a:endParaRPr lang="it-IT" sz="1100" dirty="0">
              <a:latin typeface="Arial" panose="020B0604020202020204" pitchFamily="34" charset="0"/>
              <a:cs typeface="Arial" panose="020B0604020202020204" pitchFamily="34" charset="0"/>
            </a:endParaRPr>
          </a:p>
        </p:txBody>
      </p:sp>
      <p:sp>
        <p:nvSpPr>
          <p:cNvPr id="58" name="CasellaDiTesto 51">
            <a:extLst>
              <a:ext uri="{FF2B5EF4-FFF2-40B4-BE49-F238E27FC236}">
                <a16:creationId xmlns:a16="http://schemas.microsoft.com/office/drawing/2014/main" id="{96D60EA6-2C27-43E7-7C00-3181077AEA94}"/>
              </a:ext>
            </a:extLst>
          </p:cNvPr>
          <p:cNvSpPr txBox="1"/>
          <p:nvPr/>
        </p:nvSpPr>
        <p:spPr>
          <a:xfrm>
            <a:off x="304749" y="6180650"/>
            <a:ext cx="9400780" cy="536622"/>
          </a:xfrm>
          <a:prstGeom prst="rect">
            <a:avLst/>
          </a:prstGeom>
          <a:noFill/>
        </p:spPr>
        <p:txBody>
          <a:bodyPr wrap="square">
            <a:spAutoFit/>
          </a:bodyPr>
          <a:lstStyle/>
          <a:p>
            <a:pPr algn="just">
              <a:lnSpc>
                <a:spcPct val="107000"/>
              </a:lnSpc>
              <a:spcAft>
                <a:spcPts val="800"/>
              </a:spcAft>
            </a:pPr>
            <a:r>
              <a:rPr lang="it-IT" sz="1400" dirty="0">
                <a:solidFill>
                  <a:srgbClr val="373737"/>
                </a:solidFill>
                <a:latin typeface="Helvetica Neue"/>
              </a:rPr>
              <a:t>Da questo indovinello nasce il modo di dire «Salvare capra e cavoli» con cui si intende salvaguardare con una decisione gli interessi di tutti.</a:t>
            </a:r>
          </a:p>
        </p:txBody>
      </p:sp>
      <p:sp>
        <p:nvSpPr>
          <p:cNvPr id="50" name="Freccia a sinistra 49">
            <a:hlinkClick r:id="rId14" action="ppaction://hlinksldjump"/>
            <a:extLst>
              <a:ext uri="{FF2B5EF4-FFF2-40B4-BE49-F238E27FC236}">
                <a16:creationId xmlns:a16="http://schemas.microsoft.com/office/drawing/2014/main" id="{77763012-81FF-057C-F25D-CF557E963277}"/>
              </a:ext>
            </a:extLst>
          </p:cNvPr>
          <p:cNvSpPr/>
          <p:nvPr/>
        </p:nvSpPr>
        <p:spPr>
          <a:xfrm>
            <a:off x="9166308" y="6448961"/>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1">
            <a:extLst>
              <a:ext uri="{FF2B5EF4-FFF2-40B4-BE49-F238E27FC236}">
                <a16:creationId xmlns:a16="http://schemas.microsoft.com/office/drawing/2014/main" id="{8CA21529-7D14-7E3C-585B-2336095EEE19}"/>
              </a:ext>
            </a:extLst>
          </p:cNvPr>
          <p:cNvSpPr txBox="1"/>
          <p:nvPr/>
        </p:nvSpPr>
        <p:spPr>
          <a:xfrm>
            <a:off x="2718627" y="4193339"/>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Il contadino traghetta prima la capra</a:t>
            </a:r>
          </a:p>
        </p:txBody>
      </p:sp>
      <p:sp>
        <p:nvSpPr>
          <p:cNvPr id="60" name="CasellaDiTesto 51">
            <a:extLst>
              <a:ext uri="{FF2B5EF4-FFF2-40B4-BE49-F238E27FC236}">
                <a16:creationId xmlns:a16="http://schemas.microsoft.com/office/drawing/2014/main" id="{4D6F8D29-9E37-4C04-6109-CFBA67FF35C3}"/>
              </a:ext>
            </a:extLst>
          </p:cNvPr>
          <p:cNvSpPr txBox="1"/>
          <p:nvPr/>
        </p:nvSpPr>
        <p:spPr>
          <a:xfrm>
            <a:off x="5089703" y="4231688"/>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Poi il lupo</a:t>
            </a:r>
          </a:p>
        </p:txBody>
      </p:sp>
      <p:sp>
        <p:nvSpPr>
          <p:cNvPr id="61" name="CasellaDiTesto 51">
            <a:extLst>
              <a:ext uri="{FF2B5EF4-FFF2-40B4-BE49-F238E27FC236}">
                <a16:creationId xmlns:a16="http://schemas.microsoft.com/office/drawing/2014/main" id="{B6B5EA08-C422-B478-28C4-505A09E36F19}"/>
              </a:ext>
            </a:extLst>
          </p:cNvPr>
          <p:cNvSpPr txBox="1"/>
          <p:nvPr/>
        </p:nvSpPr>
        <p:spPr>
          <a:xfrm>
            <a:off x="7468986" y="4190949"/>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Lascia il lupo e riprende la capra</a:t>
            </a:r>
          </a:p>
        </p:txBody>
      </p:sp>
      <p:sp>
        <p:nvSpPr>
          <p:cNvPr id="62" name="CasellaDiTesto 51">
            <a:extLst>
              <a:ext uri="{FF2B5EF4-FFF2-40B4-BE49-F238E27FC236}">
                <a16:creationId xmlns:a16="http://schemas.microsoft.com/office/drawing/2014/main" id="{DDA78C20-39D3-AF20-F365-C90455B07A6A}"/>
              </a:ext>
            </a:extLst>
          </p:cNvPr>
          <p:cNvSpPr txBox="1"/>
          <p:nvPr/>
        </p:nvSpPr>
        <p:spPr>
          <a:xfrm>
            <a:off x="2743976" y="5900068"/>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Quindi traporta i cavoli</a:t>
            </a:r>
          </a:p>
        </p:txBody>
      </p:sp>
      <p:sp>
        <p:nvSpPr>
          <p:cNvPr id="63" name="CasellaDiTesto 51">
            <a:extLst>
              <a:ext uri="{FF2B5EF4-FFF2-40B4-BE49-F238E27FC236}">
                <a16:creationId xmlns:a16="http://schemas.microsoft.com/office/drawing/2014/main" id="{DE8E26D9-94C2-D03D-76DE-D6C3D15DB0A1}"/>
              </a:ext>
            </a:extLst>
          </p:cNvPr>
          <p:cNvSpPr txBox="1"/>
          <p:nvPr/>
        </p:nvSpPr>
        <p:spPr>
          <a:xfrm>
            <a:off x="5091907" y="5895035"/>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Infine torna a riprendere la capra</a:t>
            </a:r>
          </a:p>
        </p:txBody>
      </p:sp>
      <p:sp>
        <p:nvSpPr>
          <p:cNvPr id="64" name="CasellaDiTesto 51">
            <a:extLst>
              <a:ext uri="{FF2B5EF4-FFF2-40B4-BE49-F238E27FC236}">
                <a16:creationId xmlns:a16="http://schemas.microsoft.com/office/drawing/2014/main" id="{5EE5BEA6-C002-1C5C-8316-EFE589F16E94}"/>
              </a:ext>
            </a:extLst>
          </p:cNvPr>
          <p:cNvSpPr txBox="1"/>
          <p:nvPr/>
        </p:nvSpPr>
        <p:spPr>
          <a:xfrm>
            <a:off x="7435430" y="5728728"/>
            <a:ext cx="2184299" cy="377924"/>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Finalmente lupo, capra e cavoli hanno attraversato il fiume indenni</a:t>
            </a:r>
          </a:p>
        </p:txBody>
      </p:sp>
      <p:sp>
        <p:nvSpPr>
          <p:cNvPr id="65" name="CasellaDiTesto 51">
            <a:extLst>
              <a:ext uri="{FF2B5EF4-FFF2-40B4-BE49-F238E27FC236}">
                <a16:creationId xmlns:a16="http://schemas.microsoft.com/office/drawing/2014/main" id="{CC998EB7-C492-73C5-E79E-2521AAF2999C}"/>
              </a:ext>
            </a:extLst>
          </p:cNvPr>
          <p:cNvSpPr txBox="1"/>
          <p:nvPr/>
        </p:nvSpPr>
        <p:spPr>
          <a:xfrm>
            <a:off x="356447" y="5871561"/>
            <a:ext cx="2184299" cy="229743"/>
          </a:xfrm>
          <a:prstGeom prst="rect">
            <a:avLst/>
          </a:prstGeom>
          <a:noFill/>
        </p:spPr>
        <p:txBody>
          <a:bodyPr wrap="square">
            <a:spAutoFit/>
          </a:bodyPr>
          <a:lstStyle/>
          <a:p>
            <a:pPr algn="ctr">
              <a:lnSpc>
                <a:spcPct val="107000"/>
              </a:lnSpc>
              <a:spcAft>
                <a:spcPts val="800"/>
              </a:spcAft>
            </a:pPr>
            <a:r>
              <a:rPr lang="it-IT" sz="900" dirty="0">
                <a:solidFill>
                  <a:srgbClr val="373737"/>
                </a:solidFill>
                <a:latin typeface="Arial" panose="020B0604020202020204" pitchFamily="34" charset="0"/>
                <a:cs typeface="Arial" panose="020B0604020202020204" pitchFamily="34" charset="0"/>
              </a:rPr>
              <a:t>Riporta indietro la capra</a:t>
            </a:r>
          </a:p>
        </p:txBody>
      </p:sp>
      <p:sp>
        <p:nvSpPr>
          <p:cNvPr id="66" name="Rettangolo 65">
            <a:extLst>
              <a:ext uri="{FF2B5EF4-FFF2-40B4-BE49-F238E27FC236}">
                <a16:creationId xmlns:a16="http://schemas.microsoft.com/office/drawing/2014/main" id="{468A6892-8825-F24B-1D0B-455F3E7E2CE8}"/>
              </a:ext>
            </a:extLst>
          </p:cNvPr>
          <p:cNvSpPr/>
          <p:nvPr/>
        </p:nvSpPr>
        <p:spPr>
          <a:xfrm>
            <a:off x="7833320" y="2111488"/>
            <a:ext cx="1083951" cy="276999"/>
          </a:xfrm>
          <a:prstGeom prst="rect">
            <a:avLst/>
          </a:prstGeom>
          <a:solidFill>
            <a:schemeClr val="bg1"/>
          </a:solidFill>
          <a:scene3d>
            <a:camera prst="orthographicFront"/>
            <a:lightRig rig="threePt" dir="t"/>
          </a:scene3d>
          <a:sp3d>
            <a:bevelT/>
          </a:sp3d>
        </p:spPr>
        <p:txBody>
          <a:bodyPr wrap="none">
            <a:spAutoFit/>
          </a:bodyPr>
          <a:lstStyle/>
          <a:p>
            <a:r>
              <a:rPr lang="it-IT" sz="1200" b="1" dirty="0"/>
              <a:t>SOLUZIONE</a:t>
            </a:r>
            <a:endParaRPr lang="it-IT" sz="1200" dirty="0"/>
          </a:p>
        </p:txBody>
      </p:sp>
    </p:spTree>
    <p:extLst>
      <p:ext uri="{BB962C8B-B14F-4D97-AF65-F5344CB8AC3E}">
        <p14:creationId xmlns:p14="http://schemas.microsoft.com/office/powerpoint/2010/main" val="42689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750" fill="hold"/>
                                        <p:tgtEl>
                                          <p:spTgt spid="48"/>
                                        </p:tgtEl>
                                        <p:attrNameLst>
                                          <p:attrName>ppt_w</p:attrName>
                                        </p:attrNameLst>
                                      </p:cBhvr>
                                      <p:tavLst>
                                        <p:tav tm="0">
                                          <p:val>
                                            <p:fltVal val="0"/>
                                          </p:val>
                                        </p:tav>
                                        <p:tav tm="100000">
                                          <p:val>
                                            <p:strVal val="#ppt_w"/>
                                          </p:val>
                                        </p:tav>
                                      </p:tavLst>
                                    </p:anim>
                                    <p:anim calcmode="lin" valueType="num">
                                      <p:cBhvr>
                                        <p:cTn id="8" dur="750" fill="hold"/>
                                        <p:tgtEl>
                                          <p:spTgt spid="48"/>
                                        </p:tgtEl>
                                        <p:attrNameLst>
                                          <p:attrName>ppt_h</p:attrName>
                                        </p:attrNameLst>
                                      </p:cBhvr>
                                      <p:tavLst>
                                        <p:tav tm="0">
                                          <p:val>
                                            <p:fltVal val="0"/>
                                          </p:val>
                                        </p:tav>
                                        <p:tav tm="100000">
                                          <p:val>
                                            <p:strVal val="#ppt_h"/>
                                          </p:val>
                                        </p:tav>
                                      </p:tavLst>
                                    </p:anim>
                                    <p:animEffect transition="in" filter="fade">
                                      <p:cBhvr>
                                        <p:cTn id="9" dur="750"/>
                                        <p:tgtEl>
                                          <p:spTgt spid="48"/>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250"/>
                            </p:stCondLst>
                            <p:childTnLst>
                              <p:par>
                                <p:cTn id="17" presetID="53" presetClass="entr" presetSubtype="16" fill="hold" nodeType="afterEffect">
                                  <p:stCondLst>
                                    <p:cond delay="1000"/>
                                  </p:stCondLst>
                                  <p:childTnLst>
                                    <p:set>
                                      <p:cBhvr>
                                        <p:cTn id="18" dur="1" fill="hold">
                                          <p:stCondLst>
                                            <p:cond delay="0"/>
                                          </p:stCondLst>
                                        </p:cTn>
                                        <p:tgtEl>
                                          <p:spTgt spid="42"/>
                                        </p:tgtEl>
                                        <p:attrNameLst>
                                          <p:attrName>style.visibility</p:attrName>
                                        </p:attrNameLst>
                                      </p:cBhvr>
                                      <p:to>
                                        <p:strVal val="visible"/>
                                      </p:to>
                                    </p:set>
                                    <p:anim calcmode="lin" valueType="num">
                                      <p:cBhvr>
                                        <p:cTn id="19" dur="750" fill="hold"/>
                                        <p:tgtEl>
                                          <p:spTgt spid="42"/>
                                        </p:tgtEl>
                                        <p:attrNameLst>
                                          <p:attrName>ppt_w</p:attrName>
                                        </p:attrNameLst>
                                      </p:cBhvr>
                                      <p:tavLst>
                                        <p:tav tm="0">
                                          <p:val>
                                            <p:fltVal val="0"/>
                                          </p:val>
                                        </p:tav>
                                        <p:tav tm="100000">
                                          <p:val>
                                            <p:strVal val="#ppt_w"/>
                                          </p:val>
                                        </p:tav>
                                      </p:tavLst>
                                    </p:anim>
                                    <p:anim calcmode="lin" valueType="num">
                                      <p:cBhvr>
                                        <p:cTn id="20" dur="750" fill="hold"/>
                                        <p:tgtEl>
                                          <p:spTgt spid="42"/>
                                        </p:tgtEl>
                                        <p:attrNameLst>
                                          <p:attrName>ppt_h</p:attrName>
                                        </p:attrNameLst>
                                      </p:cBhvr>
                                      <p:tavLst>
                                        <p:tav tm="0">
                                          <p:val>
                                            <p:fltVal val="0"/>
                                          </p:val>
                                        </p:tav>
                                        <p:tav tm="100000">
                                          <p:val>
                                            <p:strVal val="#ppt_h"/>
                                          </p:val>
                                        </p:tav>
                                      </p:tavLst>
                                    </p:anim>
                                    <p:animEffect transition="in" filter="fade">
                                      <p:cBhvr>
                                        <p:cTn id="21" dur="750"/>
                                        <p:tgtEl>
                                          <p:spTgt spid="42"/>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44"/>
                                        </p:tgtEl>
                                        <p:attrNameLst>
                                          <p:attrName>style.visibility</p:attrName>
                                        </p:attrNameLst>
                                      </p:cBhvr>
                                      <p:to>
                                        <p:strVal val="visible"/>
                                      </p:to>
                                    </p:set>
                                    <p:anim calcmode="lin" valueType="num">
                                      <p:cBhvr>
                                        <p:cTn id="24" dur="750" fill="hold"/>
                                        <p:tgtEl>
                                          <p:spTgt spid="44"/>
                                        </p:tgtEl>
                                        <p:attrNameLst>
                                          <p:attrName>ppt_w</p:attrName>
                                        </p:attrNameLst>
                                      </p:cBhvr>
                                      <p:tavLst>
                                        <p:tav tm="0">
                                          <p:val>
                                            <p:fltVal val="0"/>
                                          </p:val>
                                        </p:tav>
                                        <p:tav tm="100000">
                                          <p:val>
                                            <p:strVal val="#ppt_w"/>
                                          </p:val>
                                        </p:tav>
                                      </p:tavLst>
                                    </p:anim>
                                    <p:anim calcmode="lin" valueType="num">
                                      <p:cBhvr>
                                        <p:cTn id="25" dur="750" fill="hold"/>
                                        <p:tgtEl>
                                          <p:spTgt spid="44"/>
                                        </p:tgtEl>
                                        <p:attrNameLst>
                                          <p:attrName>ppt_h</p:attrName>
                                        </p:attrNameLst>
                                      </p:cBhvr>
                                      <p:tavLst>
                                        <p:tav tm="0">
                                          <p:val>
                                            <p:fltVal val="0"/>
                                          </p:val>
                                        </p:tav>
                                        <p:tav tm="100000">
                                          <p:val>
                                            <p:strVal val="#ppt_h"/>
                                          </p:val>
                                        </p:tav>
                                      </p:tavLst>
                                    </p:anim>
                                    <p:animEffect transition="in" filter="fade">
                                      <p:cBhvr>
                                        <p:cTn id="26" dur="750"/>
                                        <p:tgtEl>
                                          <p:spTgt spid="44"/>
                                        </p:tgtEl>
                                      </p:cBhvr>
                                    </p:animEffect>
                                  </p:childTnLst>
                                </p:cTn>
                              </p:par>
                            </p:childTnLst>
                          </p:cTn>
                        </p:par>
                        <p:par>
                          <p:cTn id="27" fill="hold">
                            <p:stCondLst>
                              <p:cond delay="3000"/>
                            </p:stCondLst>
                            <p:childTnLst>
                              <p:par>
                                <p:cTn id="28" presetID="53" presetClass="entr" presetSubtype="16" fill="hold" nodeType="afterEffect">
                                  <p:stCondLst>
                                    <p:cond delay="2500"/>
                                  </p:stCondLst>
                                  <p:childTnLst>
                                    <p:set>
                                      <p:cBhvr>
                                        <p:cTn id="29" dur="1" fill="hold">
                                          <p:stCondLst>
                                            <p:cond delay="0"/>
                                          </p:stCondLst>
                                        </p:cTn>
                                        <p:tgtEl>
                                          <p:spTgt spid="20"/>
                                        </p:tgtEl>
                                        <p:attrNameLst>
                                          <p:attrName>style.visibility</p:attrName>
                                        </p:attrNameLst>
                                      </p:cBhvr>
                                      <p:to>
                                        <p:strVal val="visible"/>
                                      </p:to>
                                    </p:set>
                                    <p:anim calcmode="lin" valueType="num">
                                      <p:cBhvr>
                                        <p:cTn id="30" dur="750" fill="hold"/>
                                        <p:tgtEl>
                                          <p:spTgt spid="20"/>
                                        </p:tgtEl>
                                        <p:attrNameLst>
                                          <p:attrName>ppt_w</p:attrName>
                                        </p:attrNameLst>
                                      </p:cBhvr>
                                      <p:tavLst>
                                        <p:tav tm="0">
                                          <p:val>
                                            <p:fltVal val="0"/>
                                          </p:val>
                                        </p:tav>
                                        <p:tav tm="100000">
                                          <p:val>
                                            <p:strVal val="#ppt_w"/>
                                          </p:val>
                                        </p:tav>
                                      </p:tavLst>
                                    </p:anim>
                                    <p:anim calcmode="lin" valueType="num">
                                      <p:cBhvr>
                                        <p:cTn id="31" dur="750" fill="hold"/>
                                        <p:tgtEl>
                                          <p:spTgt spid="20"/>
                                        </p:tgtEl>
                                        <p:attrNameLst>
                                          <p:attrName>ppt_h</p:attrName>
                                        </p:attrNameLst>
                                      </p:cBhvr>
                                      <p:tavLst>
                                        <p:tav tm="0">
                                          <p:val>
                                            <p:fltVal val="0"/>
                                          </p:val>
                                        </p:tav>
                                        <p:tav tm="100000">
                                          <p:val>
                                            <p:strVal val="#ppt_h"/>
                                          </p:val>
                                        </p:tav>
                                      </p:tavLst>
                                    </p:anim>
                                    <p:animEffect transition="in" filter="fade">
                                      <p:cBhvr>
                                        <p:cTn id="32" dur="750"/>
                                        <p:tgtEl>
                                          <p:spTgt spid="20"/>
                                        </p:tgtEl>
                                      </p:cBhvr>
                                    </p:animEffect>
                                  </p:childTnLst>
                                </p:cTn>
                              </p:par>
                              <p:par>
                                <p:cTn id="33" presetID="2" presetClass="entr" presetSubtype="4" fill="hold" grpId="0" nodeType="withEffect">
                                  <p:stCondLst>
                                    <p:cond delay="2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750" fill="hold"/>
                                        <p:tgtEl>
                                          <p:spTgt spid="59"/>
                                        </p:tgtEl>
                                        <p:attrNameLst>
                                          <p:attrName>ppt_x</p:attrName>
                                        </p:attrNameLst>
                                      </p:cBhvr>
                                      <p:tavLst>
                                        <p:tav tm="0">
                                          <p:val>
                                            <p:strVal val="#ppt_x"/>
                                          </p:val>
                                        </p:tav>
                                        <p:tav tm="100000">
                                          <p:val>
                                            <p:strVal val="#ppt_x"/>
                                          </p:val>
                                        </p:tav>
                                      </p:tavLst>
                                    </p:anim>
                                    <p:anim calcmode="lin" valueType="num">
                                      <p:cBhvr additive="base">
                                        <p:cTn id="36" dur="750" fill="hold"/>
                                        <p:tgtEl>
                                          <p:spTgt spid="59"/>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250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750"/>
                                        <p:tgtEl>
                                          <p:spTgt spid="45"/>
                                        </p:tgtEl>
                                      </p:cBhvr>
                                    </p:animEffect>
                                  </p:childTnLst>
                                </p:cTn>
                              </p:par>
                            </p:childTnLst>
                          </p:cTn>
                        </p:par>
                        <p:par>
                          <p:cTn id="40" fill="hold">
                            <p:stCondLst>
                              <p:cond delay="6250"/>
                            </p:stCondLst>
                            <p:childTnLst>
                              <p:par>
                                <p:cTn id="41" presetID="53" presetClass="entr" presetSubtype="16" fill="hold" nodeType="afterEffect">
                                  <p:stCondLst>
                                    <p:cond delay="25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750" fill="hold"/>
                                        <p:tgtEl>
                                          <p:spTgt spid="28"/>
                                        </p:tgtEl>
                                        <p:attrNameLst>
                                          <p:attrName>ppt_w</p:attrName>
                                        </p:attrNameLst>
                                      </p:cBhvr>
                                      <p:tavLst>
                                        <p:tav tm="0">
                                          <p:val>
                                            <p:fltVal val="0"/>
                                          </p:val>
                                        </p:tav>
                                        <p:tav tm="100000">
                                          <p:val>
                                            <p:strVal val="#ppt_w"/>
                                          </p:val>
                                        </p:tav>
                                      </p:tavLst>
                                    </p:anim>
                                    <p:anim calcmode="lin" valueType="num">
                                      <p:cBhvr>
                                        <p:cTn id="44" dur="750" fill="hold"/>
                                        <p:tgtEl>
                                          <p:spTgt spid="28"/>
                                        </p:tgtEl>
                                        <p:attrNameLst>
                                          <p:attrName>ppt_h</p:attrName>
                                        </p:attrNameLst>
                                      </p:cBhvr>
                                      <p:tavLst>
                                        <p:tav tm="0">
                                          <p:val>
                                            <p:fltVal val="0"/>
                                          </p:val>
                                        </p:tav>
                                        <p:tav tm="100000">
                                          <p:val>
                                            <p:strVal val="#ppt_h"/>
                                          </p:val>
                                        </p:tav>
                                      </p:tavLst>
                                    </p:anim>
                                    <p:animEffect transition="in" filter="fade">
                                      <p:cBhvr>
                                        <p:cTn id="45" dur="750"/>
                                        <p:tgtEl>
                                          <p:spTgt spid="28"/>
                                        </p:tgtEl>
                                      </p:cBhvr>
                                    </p:animEffect>
                                  </p:childTnLst>
                                </p:cTn>
                              </p:par>
                              <p:par>
                                <p:cTn id="46" presetID="2" presetClass="entr" presetSubtype="4" fill="hold" grpId="0" nodeType="withEffect">
                                  <p:stCondLst>
                                    <p:cond delay="250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750" fill="hold"/>
                                        <p:tgtEl>
                                          <p:spTgt spid="60"/>
                                        </p:tgtEl>
                                        <p:attrNameLst>
                                          <p:attrName>ppt_x</p:attrName>
                                        </p:attrNameLst>
                                      </p:cBhvr>
                                      <p:tavLst>
                                        <p:tav tm="0">
                                          <p:val>
                                            <p:strVal val="#ppt_x"/>
                                          </p:val>
                                        </p:tav>
                                        <p:tav tm="100000">
                                          <p:val>
                                            <p:strVal val="#ppt_x"/>
                                          </p:val>
                                        </p:tav>
                                      </p:tavLst>
                                    </p:anim>
                                    <p:anim calcmode="lin" valueType="num">
                                      <p:cBhvr additive="base">
                                        <p:cTn id="49" dur="750" fill="hold"/>
                                        <p:tgtEl>
                                          <p:spTgt spid="60"/>
                                        </p:tgtEl>
                                        <p:attrNameLst>
                                          <p:attrName>ppt_y</p:attrName>
                                        </p:attrNameLst>
                                      </p:cBhvr>
                                      <p:tavLst>
                                        <p:tav tm="0">
                                          <p:val>
                                            <p:strVal val="1+#ppt_h/2"/>
                                          </p:val>
                                        </p:tav>
                                        <p:tav tm="100000">
                                          <p:val>
                                            <p:strVal val="#ppt_y"/>
                                          </p:val>
                                        </p:tav>
                                      </p:tavLst>
                                    </p:anim>
                                  </p:childTnLst>
                                </p:cTn>
                              </p:par>
                            </p:childTnLst>
                          </p:cTn>
                        </p:par>
                        <p:par>
                          <p:cTn id="50" fill="hold">
                            <p:stCondLst>
                              <p:cond delay="9500"/>
                            </p:stCondLst>
                            <p:childTnLst>
                              <p:par>
                                <p:cTn id="51" presetID="53" presetClass="entr" presetSubtype="16" fill="hold" nodeType="afterEffect">
                                  <p:stCondLst>
                                    <p:cond delay="25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750" fill="hold"/>
                                        <p:tgtEl>
                                          <p:spTgt spid="30"/>
                                        </p:tgtEl>
                                        <p:attrNameLst>
                                          <p:attrName>ppt_w</p:attrName>
                                        </p:attrNameLst>
                                      </p:cBhvr>
                                      <p:tavLst>
                                        <p:tav tm="0">
                                          <p:val>
                                            <p:fltVal val="0"/>
                                          </p:val>
                                        </p:tav>
                                        <p:tav tm="100000">
                                          <p:val>
                                            <p:strVal val="#ppt_w"/>
                                          </p:val>
                                        </p:tav>
                                      </p:tavLst>
                                    </p:anim>
                                    <p:anim calcmode="lin" valueType="num">
                                      <p:cBhvr>
                                        <p:cTn id="54" dur="750" fill="hold"/>
                                        <p:tgtEl>
                                          <p:spTgt spid="30"/>
                                        </p:tgtEl>
                                        <p:attrNameLst>
                                          <p:attrName>ppt_h</p:attrName>
                                        </p:attrNameLst>
                                      </p:cBhvr>
                                      <p:tavLst>
                                        <p:tav tm="0">
                                          <p:val>
                                            <p:fltVal val="0"/>
                                          </p:val>
                                        </p:tav>
                                        <p:tav tm="100000">
                                          <p:val>
                                            <p:strVal val="#ppt_h"/>
                                          </p:val>
                                        </p:tav>
                                      </p:tavLst>
                                    </p:anim>
                                    <p:animEffect transition="in" filter="fade">
                                      <p:cBhvr>
                                        <p:cTn id="55" dur="750"/>
                                        <p:tgtEl>
                                          <p:spTgt spid="30"/>
                                        </p:tgtEl>
                                      </p:cBhvr>
                                    </p:animEffect>
                                  </p:childTnLst>
                                </p:cTn>
                              </p:par>
                              <p:par>
                                <p:cTn id="56" presetID="2" presetClass="entr" presetSubtype="4" fill="hold" grpId="0" nodeType="withEffect">
                                  <p:stCondLst>
                                    <p:cond delay="250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750" fill="hold"/>
                                        <p:tgtEl>
                                          <p:spTgt spid="61"/>
                                        </p:tgtEl>
                                        <p:attrNameLst>
                                          <p:attrName>ppt_x</p:attrName>
                                        </p:attrNameLst>
                                      </p:cBhvr>
                                      <p:tavLst>
                                        <p:tav tm="0">
                                          <p:val>
                                            <p:strVal val="#ppt_x"/>
                                          </p:val>
                                        </p:tav>
                                        <p:tav tm="100000">
                                          <p:val>
                                            <p:strVal val="#ppt_x"/>
                                          </p:val>
                                        </p:tav>
                                      </p:tavLst>
                                    </p:anim>
                                    <p:anim calcmode="lin" valueType="num">
                                      <p:cBhvr additive="base">
                                        <p:cTn id="59" dur="750" fill="hold"/>
                                        <p:tgtEl>
                                          <p:spTgt spid="61"/>
                                        </p:tgtEl>
                                        <p:attrNameLst>
                                          <p:attrName>ppt_y</p:attrName>
                                        </p:attrNameLst>
                                      </p:cBhvr>
                                      <p:tavLst>
                                        <p:tav tm="0">
                                          <p:val>
                                            <p:strVal val="1+#ppt_h/2"/>
                                          </p:val>
                                        </p:tav>
                                        <p:tav tm="100000">
                                          <p:val>
                                            <p:strVal val="#ppt_y"/>
                                          </p:val>
                                        </p:tav>
                                      </p:tavLst>
                                    </p:anim>
                                  </p:childTnLst>
                                </p:cTn>
                              </p:par>
                            </p:childTnLst>
                          </p:cTn>
                        </p:par>
                        <p:par>
                          <p:cTn id="60" fill="hold">
                            <p:stCondLst>
                              <p:cond delay="12750"/>
                            </p:stCondLst>
                            <p:childTnLst>
                              <p:par>
                                <p:cTn id="61" presetID="53" presetClass="entr" presetSubtype="16" fill="hold" nodeType="afterEffect">
                                  <p:stCondLst>
                                    <p:cond delay="2500"/>
                                  </p:stCondLst>
                                  <p:childTnLst>
                                    <p:set>
                                      <p:cBhvr>
                                        <p:cTn id="62" dur="1" fill="hold">
                                          <p:stCondLst>
                                            <p:cond delay="0"/>
                                          </p:stCondLst>
                                        </p:cTn>
                                        <p:tgtEl>
                                          <p:spTgt spid="34"/>
                                        </p:tgtEl>
                                        <p:attrNameLst>
                                          <p:attrName>style.visibility</p:attrName>
                                        </p:attrNameLst>
                                      </p:cBhvr>
                                      <p:to>
                                        <p:strVal val="visible"/>
                                      </p:to>
                                    </p:set>
                                    <p:anim calcmode="lin" valueType="num">
                                      <p:cBhvr>
                                        <p:cTn id="63" dur="750" fill="hold"/>
                                        <p:tgtEl>
                                          <p:spTgt spid="34"/>
                                        </p:tgtEl>
                                        <p:attrNameLst>
                                          <p:attrName>ppt_w</p:attrName>
                                        </p:attrNameLst>
                                      </p:cBhvr>
                                      <p:tavLst>
                                        <p:tav tm="0">
                                          <p:val>
                                            <p:fltVal val="0"/>
                                          </p:val>
                                        </p:tav>
                                        <p:tav tm="100000">
                                          <p:val>
                                            <p:strVal val="#ppt_w"/>
                                          </p:val>
                                        </p:tav>
                                      </p:tavLst>
                                    </p:anim>
                                    <p:anim calcmode="lin" valueType="num">
                                      <p:cBhvr>
                                        <p:cTn id="64" dur="750" fill="hold"/>
                                        <p:tgtEl>
                                          <p:spTgt spid="34"/>
                                        </p:tgtEl>
                                        <p:attrNameLst>
                                          <p:attrName>ppt_h</p:attrName>
                                        </p:attrNameLst>
                                      </p:cBhvr>
                                      <p:tavLst>
                                        <p:tav tm="0">
                                          <p:val>
                                            <p:fltVal val="0"/>
                                          </p:val>
                                        </p:tav>
                                        <p:tav tm="100000">
                                          <p:val>
                                            <p:strVal val="#ppt_h"/>
                                          </p:val>
                                        </p:tav>
                                      </p:tavLst>
                                    </p:anim>
                                    <p:animEffect transition="in" filter="fade">
                                      <p:cBhvr>
                                        <p:cTn id="65" dur="750"/>
                                        <p:tgtEl>
                                          <p:spTgt spid="34"/>
                                        </p:tgtEl>
                                      </p:cBhvr>
                                    </p:animEffect>
                                  </p:childTnLst>
                                </p:cTn>
                              </p:par>
                              <p:par>
                                <p:cTn id="66" presetID="2" presetClass="entr" presetSubtype="4" fill="hold" grpId="0" nodeType="withEffect">
                                  <p:stCondLst>
                                    <p:cond delay="250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750" fill="hold"/>
                                        <p:tgtEl>
                                          <p:spTgt spid="65"/>
                                        </p:tgtEl>
                                        <p:attrNameLst>
                                          <p:attrName>ppt_x</p:attrName>
                                        </p:attrNameLst>
                                      </p:cBhvr>
                                      <p:tavLst>
                                        <p:tav tm="0">
                                          <p:val>
                                            <p:strVal val="#ppt_x"/>
                                          </p:val>
                                        </p:tav>
                                        <p:tav tm="100000">
                                          <p:val>
                                            <p:strVal val="#ppt_x"/>
                                          </p:val>
                                        </p:tav>
                                      </p:tavLst>
                                    </p:anim>
                                    <p:anim calcmode="lin" valueType="num">
                                      <p:cBhvr additive="base">
                                        <p:cTn id="69" dur="750" fill="hold"/>
                                        <p:tgtEl>
                                          <p:spTgt spid="65"/>
                                        </p:tgtEl>
                                        <p:attrNameLst>
                                          <p:attrName>ppt_y</p:attrName>
                                        </p:attrNameLst>
                                      </p:cBhvr>
                                      <p:tavLst>
                                        <p:tav tm="0">
                                          <p:val>
                                            <p:strVal val="1+#ppt_h/2"/>
                                          </p:val>
                                        </p:tav>
                                        <p:tav tm="100000">
                                          <p:val>
                                            <p:strVal val="#ppt_y"/>
                                          </p:val>
                                        </p:tav>
                                      </p:tavLst>
                                    </p:anim>
                                  </p:childTnLst>
                                </p:cTn>
                              </p:par>
                            </p:childTnLst>
                          </p:cTn>
                        </p:par>
                        <p:par>
                          <p:cTn id="70" fill="hold">
                            <p:stCondLst>
                              <p:cond delay="16000"/>
                            </p:stCondLst>
                            <p:childTnLst>
                              <p:par>
                                <p:cTn id="71" presetID="53" presetClass="entr" presetSubtype="16" fill="hold" nodeType="afterEffect">
                                  <p:stCondLst>
                                    <p:cond delay="25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750" fill="hold"/>
                                        <p:tgtEl>
                                          <p:spTgt spid="36"/>
                                        </p:tgtEl>
                                        <p:attrNameLst>
                                          <p:attrName>ppt_w</p:attrName>
                                        </p:attrNameLst>
                                      </p:cBhvr>
                                      <p:tavLst>
                                        <p:tav tm="0">
                                          <p:val>
                                            <p:fltVal val="0"/>
                                          </p:val>
                                        </p:tav>
                                        <p:tav tm="100000">
                                          <p:val>
                                            <p:strVal val="#ppt_w"/>
                                          </p:val>
                                        </p:tav>
                                      </p:tavLst>
                                    </p:anim>
                                    <p:anim calcmode="lin" valueType="num">
                                      <p:cBhvr>
                                        <p:cTn id="74" dur="750" fill="hold"/>
                                        <p:tgtEl>
                                          <p:spTgt spid="36"/>
                                        </p:tgtEl>
                                        <p:attrNameLst>
                                          <p:attrName>ppt_h</p:attrName>
                                        </p:attrNameLst>
                                      </p:cBhvr>
                                      <p:tavLst>
                                        <p:tav tm="0">
                                          <p:val>
                                            <p:fltVal val="0"/>
                                          </p:val>
                                        </p:tav>
                                        <p:tav tm="100000">
                                          <p:val>
                                            <p:strVal val="#ppt_h"/>
                                          </p:val>
                                        </p:tav>
                                      </p:tavLst>
                                    </p:anim>
                                    <p:animEffect transition="in" filter="fade">
                                      <p:cBhvr>
                                        <p:cTn id="75" dur="750"/>
                                        <p:tgtEl>
                                          <p:spTgt spid="36"/>
                                        </p:tgtEl>
                                      </p:cBhvr>
                                    </p:animEffect>
                                  </p:childTnLst>
                                </p:cTn>
                              </p:par>
                              <p:par>
                                <p:cTn id="76" presetID="2" presetClass="entr" presetSubtype="4" fill="hold" grpId="0" nodeType="withEffect">
                                  <p:stCondLst>
                                    <p:cond delay="250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750" fill="hold"/>
                                        <p:tgtEl>
                                          <p:spTgt spid="62"/>
                                        </p:tgtEl>
                                        <p:attrNameLst>
                                          <p:attrName>ppt_x</p:attrName>
                                        </p:attrNameLst>
                                      </p:cBhvr>
                                      <p:tavLst>
                                        <p:tav tm="0">
                                          <p:val>
                                            <p:strVal val="#ppt_x"/>
                                          </p:val>
                                        </p:tav>
                                        <p:tav tm="100000">
                                          <p:val>
                                            <p:strVal val="#ppt_x"/>
                                          </p:val>
                                        </p:tav>
                                      </p:tavLst>
                                    </p:anim>
                                    <p:anim calcmode="lin" valueType="num">
                                      <p:cBhvr additive="base">
                                        <p:cTn id="79" dur="750" fill="hold"/>
                                        <p:tgtEl>
                                          <p:spTgt spid="62"/>
                                        </p:tgtEl>
                                        <p:attrNameLst>
                                          <p:attrName>ppt_y</p:attrName>
                                        </p:attrNameLst>
                                      </p:cBhvr>
                                      <p:tavLst>
                                        <p:tav tm="0">
                                          <p:val>
                                            <p:strVal val="1+#ppt_h/2"/>
                                          </p:val>
                                        </p:tav>
                                        <p:tav tm="100000">
                                          <p:val>
                                            <p:strVal val="#ppt_y"/>
                                          </p:val>
                                        </p:tav>
                                      </p:tavLst>
                                    </p:anim>
                                  </p:childTnLst>
                                </p:cTn>
                              </p:par>
                            </p:childTnLst>
                          </p:cTn>
                        </p:par>
                        <p:par>
                          <p:cTn id="80" fill="hold">
                            <p:stCondLst>
                              <p:cond delay="19250"/>
                            </p:stCondLst>
                            <p:childTnLst>
                              <p:par>
                                <p:cTn id="81" presetID="53" presetClass="entr" presetSubtype="16" fill="hold" nodeType="afterEffect">
                                  <p:stCondLst>
                                    <p:cond delay="25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750" fill="hold"/>
                                        <p:tgtEl>
                                          <p:spTgt spid="38"/>
                                        </p:tgtEl>
                                        <p:attrNameLst>
                                          <p:attrName>ppt_w</p:attrName>
                                        </p:attrNameLst>
                                      </p:cBhvr>
                                      <p:tavLst>
                                        <p:tav tm="0">
                                          <p:val>
                                            <p:fltVal val="0"/>
                                          </p:val>
                                        </p:tav>
                                        <p:tav tm="100000">
                                          <p:val>
                                            <p:strVal val="#ppt_w"/>
                                          </p:val>
                                        </p:tav>
                                      </p:tavLst>
                                    </p:anim>
                                    <p:anim calcmode="lin" valueType="num">
                                      <p:cBhvr>
                                        <p:cTn id="84" dur="750" fill="hold"/>
                                        <p:tgtEl>
                                          <p:spTgt spid="38"/>
                                        </p:tgtEl>
                                        <p:attrNameLst>
                                          <p:attrName>ppt_h</p:attrName>
                                        </p:attrNameLst>
                                      </p:cBhvr>
                                      <p:tavLst>
                                        <p:tav tm="0">
                                          <p:val>
                                            <p:fltVal val="0"/>
                                          </p:val>
                                        </p:tav>
                                        <p:tav tm="100000">
                                          <p:val>
                                            <p:strVal val="#ppt_h"/>
                                          </p:val>
                                        </p:tav>
                                      </p:tavLst>
                                    </p:anim>
                                    <p:animEffect transition="in" filter="fade">
                                      <p:cBhvr>
                                        <p:cTn id="85" dur="750"/>
                                        <p:tgtEl>
                                          <p:spTgt spid="38"/>
                                        </p:tgtEl>
                                      </p:cBhvr>
                                    </p:animEffect>
                                  </p:childTnLst>
                                </p:cTn>
                              </p:par>
                              <p:par>
                                <p:cTn id="86" presetID="2" presetClass="entr" presetSubtype="4" fill="hold" grpId="0" nodeType="withEffect">
                                  <p:stCondLst>
                                    <p:cond delay="250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750" fill="hold"/>
                                        <p:tgtEl>
                                          <p:spTgt spid="63"/>
                                        </p:tgtEl>
                                        <p:attrNameLst>
                                          <p:attrName>ppt_x</p:attrName>
                                        </p:attrNameLst>
                                      </p:cBhvr>
                                      <p:tavLst>
                                        <p:tav tm="0">
                                          <p:val>
                                            <p:strVal val="#ppt_x"/>
                                          </p:val>
                                        </p:tav>
                                        <p:tav tm="100000">
                                          <p:val>
                                            <p:strVal val="#ppt_x"/>
                                          </p:val>
                                        </p:tav>
                                      </p:tavLst>
                                    </p:anim>
                                    <p:anim calcmode="lin" valueType="num">
                                      <p:cBhvr additive="base">
                                        <p:cTn id="89" dur="750" fill="hold"/>
                                        <p:tgtEl>
                                          <p:spTgt spid="63"/>
                                        </p:tgtEl>
                                        <p:attrNameLst>
                                          <p:attrName>ppt_y</p:attrName>
                                        </p:attrNameLst>
                                      </p:cBhvr>
                                      <p:tavLst>
                                        <p:tav tm="0">
                                          <p:val>
                                            <p:strVal val="1+#ppt_h/2"/>
                                          </p:val>
                                        </p:tav>
                                        <p:tav tm="100000">
                                          <p:val>
                                            <p:strVal val="#ppt_y"/>
                                          </p:val>
                                        </p:tav>
                                      </p:tavLst>
                                    </p:anim>
                                  </p:childTnLst>
                                </p:cTn>
                              </p:par>
                            </p:childTnLst>
                          </p:cTn>
                        </p:par>
                        <p:par>
                          <p:cTn id="90" fill="hold">
                            <p:stCondLst>
                              <p:cond delay="22500"/>
                            </p:stCondLst>
                            <p:childTnLst>
                              <p:par>
                                <p:cTn id="91" presetID="53" presetClass="entr" presetSubtype="16" fill="hold" nodeType="afterEffect">
                                  <p:stCondLst>
                                    <p:cond delay="2500"/>
                                  </p:stCondLst>
                                  <p:childTnLst>
                                    <p:set>
                                      <p:cBhvr>
                                        <p:cTn id="92" dur="1" fill="hold">
                                          <p:stCondLst>
                                            <p:cond delay="0"/>
                                          </p:stCondLst>
                                        </p:cTn>
                                        <p:tgtEl>
                                          <p:spTgt spid="32"/>
                                        </p:tgtEl>
                                        <p:attrNameLst>
                                          <p:attrName>style.visibility</p:attrName>
                                        </p:attrNameLst>
                                      </p:cBhvr>
                                      <p:to>
                                        <p:strVal val="visible"/>
                                      </p:to>
                                    </p:set>
                                    <p:anim calcmode="lin" valueType="num">
                                      <p:cBhvr>
                                        <p:cTn id="93" dur="750" fill="hold"/>
                                        <p:tgtEl>
                                          <p:spTgt spid="32"/>
                                        </p:tgtEl>
                                        <p:attrNameLst>
                                          <p:attrName>ppt_w</p:attrName>
                                        </p:attrNameLst>
                                      </p:cBhvr>
                                      <p:tavLst>
                                        <p:tav tm="0">
                                          <p:val>
                                            <p:fltVal val="0"/>
                                          </p:val>
                                        </p:tav>
                                        <p:tav tm="100000">
                                          <p:val>
                                            <p:strVal val="#ppt_w"/>
                                          </p:val>
                                        </p:tav>
                                      </p:tavLst>
                                    </p:anim>
                                    <p:anim calcmode="lin" valueType="num">
                                      <p:cBhvr>
                                        <p:cTn id="94" dur="750" fill="hold"/>
                                        <p:tgtEl>
                                          <p:spTgt spid="32"/>
                                        </p:tgtEl>
                                        <p:attrNameLst>
                                          <p:attrName>ppt_h</p:attrName>
                                        </p:attrNameLst>
                                      </p:cBhvr>
                                      <p:tavLst>
                                        <p:tav tm="0">
                                          <p:val>
                                            <p:fltVal val="0"/>
                                          </p:val>
                                        </p:tav>
                                        <p:tav tm="100000">
                                          <p:val>
                                            <p:strVal val="#ppt_h"/>
                                          </p:val>
                                        </p:tav>
                                      </p:tavLst>
                                    </p:anim>
                                    <p:animEffect transition="in" filter="fade">
                                      <p:cBhvr>
                                        <p:cTn id="95" dur="750"/>
                                        <p:tgtEl>
                                          <p:spTgt spid="32"/>
                                        </p:tgtEl>
                                      </p:cBhvr>
                                    </p:animEffect>
                                  </p:childTnLst>
                                </p:cTn>
                              </p:par>
                              <p:par>
                                <p:cTn id="96" presetID="2" presetClass="entr" presetSubtype="4" fill="hold" grpId="0" nodeType="withEffect">
                                  <p:stCondLst>
                                    <p:cond delay="2500"/>
                                  </p:stCondLst>
                                  <p:childTnLst>
                                    <p:set>
                                      <p:cBhvr>
                                        <p:cTn id="97" dur="1" fill="hold">
                                          <p:stCondLst>
                                            <p:cond delay="0"/>
                                          </p:stCondLst>
                                        </p:cTn>
                                        <p:tgtEl>
                                          <p:spTgt spid="64"/>
                                        </p:tgtEl>
                                        <p:attrNameLst>
                                          <p:attrName>style.visibility</p:attrName>
                                        </p:attrNameLst>
                                      </p:cBhvr>
                                      <p:to>
                                        <p:strVal val="visible"/>
                                      </p:to>
                                    </p:set>
                                    <p:anim calcmode="lin" valueType="num">
                                      <p:cBhvr additive="base">
                                        <p:cTn id="98" dur="750" fill="hold"/>
                                        <p:tgtEl>
                                          <p:spTgt spid="64"/>
                                        </p:tgtEl>
                                        <p:attrNameLst>
                                          <p:attrName>ppt_x</p:attrName>
                                        </p:attrNameLst>
                                      </p:cBhvr>
                                      <p:tavLst>
                                        <p:tav tm="0">
                                          <p:val>
                                            <p:strVal val="#ppt_x"/>
                                          </p:val>
                                        </p:tav>
                                        <p:tav tm="100000">
                                          <p:val>
                                            <p:strVal val="#ppt_x"/>
                                          </p:val>
                                        </p:tav>
                                      </p:tavLst>
                                    </p:anim>
                                    <p:anim calcmode="lin" valueType="num">
                                      <p:cBhvr additive="base">
                                        <p:cTn id="99" dur="75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9" grpId="0"/>
      <p:bldP spid="59" grpId="0"/>
      <p:bldP spid="60" grpId="0"/>
      <p:bldP spid="61" grpId="0"/>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543" y="2339882"/>
            <a:ext cx="4368485" cy="441046"/>
          </a:xfrm>
        </p:spPr>
        <p:txBody>
          <a:bodyPr>
            <a:normAutofit/>
          </a:bodyPr>
          <a:lstStyle/>
          <a:p>
            <a:pPr algn="l"/>
            <a:r>
              <a:rPr lang="it-IT" sz="1600" b="1" dirty="0">
                <a:latin typeface="Arial" pitchFamily="34" charset="0"/>
                <a:cs typeface="Arial" pitchFamily="34" charset="0"/>
              </a:rPr>
              <a:t>LINK UTILI</a:t>
            </a:r>
          </a:p>
        </p:txBody>
      </p:sp>
      <p:sp>
        <p:nvSpPr>
          <p:cNvPr id="3" name="Rettangolo 2"/>
          <p:cNvSpPr/>
          <p:nvPr/>
        </p:nvSpPr>
        <p:spPr>
          <a:xfrm>
            <a:off x="818541" y="2780928"/>
            <a:ext cx="8892988" cy="2831544"/>
          </a:xfrm>
          <a:prstGeom prst="rect">
            <a:avLst/>
          </a:prstGeom>
        </p:spPr>
        <p:txBody>
          <a:bodyPr wrap="square">
            <a:spAutoFit/>
          </a:bodyPr>
          <a:lstStyle/>
          <a:p>
            <a:r>
              <a:rPr lang="en-US" dirty="0">
                <a:latin typeface="Arial" pitchFamily="34" charset="0"/>
                <a:cs typeface="Arial" pitchFamily="34" charset="0"/>
                <a:hlinkClick r:id="rId2"/>
              </a:rPr>
              <a:t>http://www.comune.ferrandina.mt.it/</a:t>
            </a:r>
            <a:r>
              <a:rPr lang="it-IT" dirty="0">
                <a:latin typeface="Arial" pitchFamily="34" charset="0"/>
                <a:cs typeface="Arial" pitchFamily="34" charset="0"/>
              </a:rPr>
              <a:t> </a:t>
            </a:r>
          </a:p>
          <a:p>
            <a:r>
              <a:rPr lang="en-US" dirty="0">
                <a:latin typeface="Arial" pitchFamily="34" charset="0"/>
                <a:cs typeface="Arial" pitchFamily="34" charset="0"/>
                <a:hlinkClick r:id="rId3"/>
              </a:rPr>
              <a:t>http://www.basilicataturistica.it/territori/ferrandina/?lang=it</a:t>
            </a:r>
            <a:endParaRPr lang="it-IT" dirty="0">
              <a:latin typeface="Arial" pitchFamily="34" charset="0"/>
              <a:cs typeface="Arial" pitchFamily="34" charset="0"/>
            </a:endParaRPr>
          </a:p>
          <a:p>
            <a:r>
              <a:rPr lang="en-US" dirty="0">
                <a:latin typeface="Arial" pitchFamily="34" charset="0"/>
                <a:cs typeface="Arial" pitchFamily="34" charset="0"/>
                <a:hlinkClick r:id="rId4"/>
              </a:rPr>
              <a:t>http://www.aptbasilicata.it/Ferrandina.633+M59b67670c20.0.html</a:t>
            </a:r>
            <a:endParaRPr lang="en-US" dirty="0">
              <a:latin typeface="Arial" pitchFamily="34" charset="0"/>
              <a:cs typeface="Arial" pitchFamily="34" charset="0"/>
            </a:endParaRPr>
          </a:p>
          <a:p>
            <a:endParaRPr lang="it-IT" sz="800" dirty="0">
              <a:latin typeface="Arial" pitchFamily="34" charset="0"/>
              <a:cs typeface="Arial" pitchFamily="34" charset="0"/>
            </a:endParaRPr>
          </a:p>
          <a:p>
            <a:r>
              <a:rPr lang="en-US" dirty="0">
                <a:latin typeface="Arial" pitchFamily="34" charset="0"/>
                <a:cs typeface="Arial" pitchFamily="34" charset="0"/>
                <a:hlinkClick r:id="rId5"/>
              </a:rPr>
              <a:t>http://www.inviaggioinbasilicata.it/</a:t>
            </a:r>
            <a:endParaRPr lang="en-US" dirty="0">
              <a:latin typeface="Arial" pitchFamily="34" charset="0"/>
              <a:cs typeface="Arial" pitchFamily="34" charset="0"/>
            </a:endParaRPr>
          </a:p>
          <a:p>
            <a:endParaRPr lang="it-IT" sz="800" dirty="0">
              <a:latin typeface="Arial" pitchFamily="34" charset="0"/>
              <a:cs typeface="Arial" pitchFamily="34" charset="0"/>
            </a:endParaRPr>
          </a:p>
          <a:p>
            <a:r>
              <a:rPr lang="en-US" dirty="0">
                <a:latin typeface="Arial" pitchFamily="34" charset="0"/>
                <a:cs typeface="Arial" pitchFamily="34" charset="0"/>
                <a:hlinkClick r:id="rId6"/>
              </a:rPr>
              <a:t>http://www.basilicatanet.com/ita/web/index.asp?nav=turismo</a:t>
            </a:r>
            <a:endParaRPr lang="it-IT" dirty="0">
              <a:latin typeface="Arial" pitchFamily="34" charset="0"/>
              <a:cs typeface="Arial" pitchFamily="34" charset="0"/>
            </a:endParaRPr>
          </a:p>
          <a:p>
            <a:r>
              <a:rPr lang="en-US" dirty="0">
                <a:latin typeface="Arial" pitchFamily="34" charset="0"/>
                <a:cs typeface="Arial" pitchFamily="34" charset="0"/>
                <a:hlinkClick r:id="rId7"/>
              </a:rPr>
              <a:t>http://www.basilicatatour.com/itinerari.html</a:t>
            </a:r>
            <a:endParaRPr lang="it-IT" dirty="0">
              <a:latin typeface="Arial" pitchFamily="34" charset="0"/>
              <a:cs typeface="Arial" pitchFamily="34" charset="0"/>
            </a:endParaRPr>
          </a:p>
          <a:p>
            <a:r>
              <a:rPr lang="en-US" dirty="0">
                <a:latin typeface="Arial" pitchFamily="34" charset="0"/>
                <a:cs typeface="Arial" pitchFamily="34" charset="0"/>
                <a:hlinkClick r:id="rId8"/>
              </a:rPr>
              <a:t>http://www.basilicatadavedere.com/it/</a:t>
            </a:r>
            <a:endParaRPr lang="en-US" dirty="0">
              <a:latin typeface="Arial" pitchFamily="34" charset="0"/>
              <a:cs typeface="Arial" pitchFamily="34" charset="0"/>
            </a:endParaRPr>
          </a:p>
          <a:p>
            <a:endParaRPr lang="en-US" dirty="0">
              <a:latin typeface="Arial" pitchFamily="34" charset="0"/>
              <a:cs typeface="Arial" pitchFamily="34" charset="0"/>
            </a:endParaRPr>
          </a:p>
          <a:p>
            <a:endParaRPr lang="it-IT" dirty="0">
              <a:latin typeface="Arial" pitchFamily="34" charset="0"/>
              <a:cs typeface="Arial" pitchFamily="34" charset="0"/>
            </a:endParaRPr>
          </a:p>
        </p:txBody>
      </p:sp>
      <p:sp>
        <p:nvSpPr>
          <p:cNvPr id="6" name="Rettangolo 5"/>
          <p:cNvSpPr/>
          <p:nvPr/>
        </p:nvSpPr>
        <p:spPr>
          <a:xfrm>
            <a:off x="2570753" y="736958"/>
            <a:ext cx="4807791" cy="523220"/>
          </a:xfrm>
          <a:prstGeom prst="rect">
            <a:avLst/>
          </a:prstGeom>
        </p:spPr>
        <p:txBody>
          <a:bodyPr wrap="none">
            <a:spAutoFit/>
          </a:bodyPr>
          <a:lstStyle/>
          <a:p>
            <a:r>
              <a:rPr lang="it-IT" sz="2800" b="1" dirty="0">
                <a:latin typeface="Arial" pitchFamily="34" charset="0"/>
                <a:cs typeface="Arial" pitchFamily="34" charset="0"/>
              </a:rPr>
              <a:t>E TANTO ALTRO ANCORA!</a:t>
            </a:r>
          </a:p>
        </p:txBody>
      </p:sp>
      <p:sp>
        <p:nvSpPr>
          <p:cNvPr id="5" name="Freccia a destra 4">
            <a:hlinkClick r:id="rId9"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160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79009" y="1900793"/>
            <a:ext cx="9698532" cy="2154436"/>
          </a:xfrm>
          <a:prstGeom prst="rect">
            <a:avLst/>
          </a:prstGeom>
        </p:spPr>
        <p:txBody>
          <a:bodyPr wrap="square">
            <a:spAutoFit/>
          </a:bodyPr>
          <a:lstStyle/>
          <a:p>
            <a:pPr algn="just"/>
            <a:r>
              <a:rPr lang="it-IT" sz="1400" b="1" dirty="0"/>
              <a:t>COME RAGGIUNGERCI</a:t>
            </a:r>
          </a:p>
          <a:p>
            <a:pPr algn="just"/>
            <a:r>
              <a:rPr lang="it-IT" sz="1200" b="1" dirty="0"/>
              <a:t>IN AUTOMOBILE  - Versante tirrenico:  Dall’Autostrada A3 Salerno/Reggio Calabria </a:t>
            </a:r>
            <a:r>
              <a:rPr lang="it-IT" sz="1200" dirty="0"/>
              <a:t>uscire allo svincolo Sicignano/raccordo autostradale</a:t>
            </a:r>
          </a:p>
          <a:p>
            <a:pPr lvl="3" algn="just"/>
            <a:r>
              <a:rPr lang="it-IT" sz="1200" dirty="0"/>
              <a:t>SS 407 </a:t>
            </a:r>
            <a:r>
              <a:rPr lang="it-IT" sz="1200" dirty="0" err="1"/>
              <a:t>Basentana</a:t>
            </a:r>
            <a:r>
              <a:rPr lang="it-IT" sz="1200" dirty="0"/>
              <a:t>; percorrere 51 Km e raggiungere Potenza; proseguire per altri circa 75 km fino allo svincolo per Ferrandina.</a:t>
            </a:r>
          </a:p>
          <a:p>
            <a:pPr lvl="3" algn="just"/>
            <a:r>
              <a:rPr lang="it-IT" sz="1200" b="1" dirty="0"/>
              <a:t>Versante adriatico: Dall’Autostrada A14 Bologna/Taranto</a:t>
            </a:r>
            <a:r>
              <a:rPr lang="it-IT" sz="1200" dirty="0"/>
              <a:t> uscire allo svincolo per Bari; percorrere la SS 96 in direzione Altamura per 45 km e la SS 99 in direzione Matera per 15 Km; proseguire per Ferrandina.</a:t>
            </a:r>
          </a:p>
          <a:p>
            <a:pPr algn="just"/>
            <a:r>
              <a:rPr lang="it-IT" sz="1200" b="1" dirty="0"/>
              <a:t>IN TRENO            -  </a:t>
            </a:r>
            <a:r>
              <a:rPr lang="it-IT" sz="1200" b="1" dirty="0">
                <a:hlinkClick r:id="rId3"/>
              </a:rPr>
              <a:t>Ferrovie   dello  Stato</a:t>
            </a:r>
            <a:r>
              <a:rPr lang="it-IT" sz="1200" b="1" dirty="0"/>
              <a:t>:   Linea   Taranto  /  Potenza  /  Salerno  /  Roma   </a:t>
            </a:r>
            <a:r>
              <a:rPr lang="it-IT" sz="1200" dirty="0"/>
              <a:t>con   fermata   a   Ferrandina  </a:t>
            </a:r>
            <a:r>
              <a:rPr lang="it-IT" sz="1200" b="1" dirty="0"/>
              <a:t> </a:t>
            </a:r>
            <a:r>
              <a:rPr lang="it-IT" sz="1200" dirty="0"/>
              <a:t>(Stazione   di   </a:t>
            </a:r>
          </a:p>
          <a:p>
            <a:pPr lvl="3" algn="just"/>
            <a:r>
              <a:rPr lang="it-IT" sz="1200" dirty="0"/>
              <a:t>Ferrandina - Matera).</a:t>
            </a:r>
          </a:p>
          <a:p>
            <a:pPr algn="just"/>
            <a:r>
              <a:rPr lang="it-IT" sz="1200" b="1" dirty="0"/>
              <a:t>IN AEREO            -  </a:t>
            </a:r>
            <a:r>
              <a:rPr lang="it-IT" sz="1200" b="1" dirty="0">
                <a:hlinkClick r:id="rId4"/>
              </a:rPr>
              <a:t>Aeroporto  Internazionale  di Bari  “Karol  Wojtyla”  </a:t>
            </a:r>
            <a:r>
              <a:rPr lang="it-IT" sz="1200" dirty="0"/>
              <a:t>(L’aeroporto di Bari è collegato a Matera con un servizio pubblico</a:t>
            </a:r>
          </a:p>
          <a:p>
            <a:pPr lvl="3" algn="just"/>
            <a:r>
              <a:rPr lang="it-IT" sz="1200" dirty="0"/>
              <a:t>di trasporto terrestre in funzione tutto l’anno).</a:t>
            </a:r>
          </a:p>
          <a:p>
            <a:pPr algn="just"/>
            <a:r>
              <a:rPr lang="it-IT" sz="1200" b="1" dirty="0"/>
              <a:t>IN AUTOBUS       -  Concessionari linee Regionali – Matera e provincia</a:t>
            </a:r>
            <a:endParaRPr lang="it-IT" sz="1200" dirty="0"/>
          </a:p>
          <a:p>
            <a:pPr algn="ctr"/>
            <a:r>
              <a:rPr lang="it-IT" sz="1200" dirty="0">
                <a:hlinkClick r:id="rId5"/>
              </a:rPr>
              <a:t>(Linee che attraversano Ferrandina)</a:t>
            </a:r>
            <a:endParaRPr lang="it-IT" sz="1200" dirty="0"/>
          </a:p>
        </p:txBody>
      </p:sp>
      <p:sp>
        <p:nvSpPr>
          <p:cNvPr id="2" name="Rectangle 2"/>
          <p:cNvSpPr>
            <a:spLocks noChangeArrowheads="1"/>
          </p:cNvSpPr>
          <p:nvPr/>
        </p:nvSpPr>
        <p:spPr bwMode="auto">
          <a:xfrm>
            <a:off x="7" y="-153889"/>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sz="1400" dirty="0"/>
          </a:p>
        </p:txBody>
      </p:sp>
      <p:sp>
        <p:nvSpPr>
          <p:cNvPr id="14" name="Freccia a destra 13">
            <a:hlinkClick r:id="rId6" action="ppaction://hlinksldjump"/>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Segnaposto contenuto 8"/>
          <p:cNvSpPr>
            <a:spLocks noGrp="1"/>
          </p:cNvSpPr>
          <p:nvPr>
            <p:ph sz="half" idx="1"/>
          </p:nvPr>
        </p:nvSpPr>
        <p:spPr>
          <a:xfrm>
            <a:off x="162806" y="172140"/>
            <a:ext cx="9614736" cy="1744692"/>
          </a:xfrm>
        </p:spPr>
        <p:txBody>
          <a:bodyPr>
            <a:normAutofit fontScale="92500" lnSpcReduction="20000"/>
          </a:bodyPr>
          <a:lstStyle/>
          <a:p>
            <a:pPr marL="0" indent="0" algn="ctr">
              <a:buNone/>
            </a:pPr>
            <a:r>
              <a:rPr lang="it-IT" sz="1900" b="1" dirty="0"/>
              <a:t>3° Campionato Nazionale di Matematica Ricreativa</a:t>
            </a:r>
          </a:p>
          <a:p>
            <a:pPr marL="0" indent="0" algn="ctr">
              <a:buNone/>
            </a:pPr>
            <a:endParaRPr lang="it-IT" sz="1000" dirty="0"/>
          </a:p>
          <a:p>
            <a:pPr marL="0" indent="0" algn="ctr">
              <a:buNone/>
            </a:pPr>
            <a:r>
              <a:rPr lang="it-IT" sz="2600" b="1" dirty="0"/>
              <a:t>L’UNITRE GIOCA CON LA MATEMATICA</a:t>
            </a:r>
          </a:p>
          <a:p>
            <a:pPr marL="0" indent="0" algn="ctr">
              <a:buNone/>
            </a:pPr>
            <a:endParaRPr lang="it-IT" sz="1200" dirty="0"/>
          </a:p>
          <a:p>
            <a:pPr marL="0" indent="0" algn="ctr">
              <a:buNone/>
            </a:pPr>
            <a:endParaRPr lang="it-IT" sz="600" dirty="0"/>
          </a:p>
          <a:p>
            <a:pPr marL="0" indent="0" algn="ctr">
              <a:buNone/>
            </a:pPr>
            <a:r>
              <a:rPr lang="it-IT" sz="1200" dirty="0"/>
              <a:t>Anno Accademico 2022/2023</a:t>
            </a:r>
          </a:p>
          <a:p>
            <a:pPr marL="0" indent="0" algn="ctr">
              <a:buNone/>
            </a:pPr>
            <a:r>
              <a:rPr lang="it-IT" sz="1400" b="1" dirty="0"/>
              <a:t> </a:t>
            </a:r>
            <a:endParaRPr lang="it-IT" sz="1400" dirty="0"/>
          </a:p>
          <a:p>
            <a:pPr marL="0" indent="0" algn="ctr">
              <a:buNone/>
            </a:pPr>
            <a:r>
              <a:rPr lang="it-IT" sz="1900" b="1" u="sng" dirty="0"/>
              <a:t>VENIRE A FERRANDINA</a:t>
            </a:r>
          </a:p>
        </p:txBody>
      </p:sp>
      <p:sp>
        <p:nvSpPr>
          <p:cNvPr id="26" name="Rectangle 2"/>
          <p:cNvSpPr>
            <a:spLocks noChangeArrowheads="1"/>
          </p:cNvSpPr>
          <p:nvPr/>
        </p:nvSpPr>
        <p:spPr bwMode="auto">
          <a:xfrm>
            <a:off x="7"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27" name="Rectangle 4"/>
          <p:cNvSpPr>
            <a:spLocks noChangeArrowheads="1"/>
          </p:cNvSpPr>
          <p:nvPr/>
        </p:nvSpPr>
        <p:spPr bwMode="auto">
          <a:xfrm>
            <a:off x="4953000" y="43934"/>
            <a:ext cx="495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dirty="0"/>
          </a:p>
        </p:txBody>
      </p:sp>
      <p:sp>
        <p:nvSpPr>
          <p:cNvPr id="4" name="Rettangolo 3"/>
          <p:cNvSpPr/>
          <p:nvPr/>
        </p:nvSpPr>
        <p:spPr>
          <a:xfrm>
            <a:off x="92372" y="4259733"/>
            <a:ext cx="4852747" cy="2462213"/>
          </a:xfrm>
          <a:prstGeom prst="rect">
            <a:avLst/>
          </a:prstGeom>
        </p:spPr>
        <p:txBody>
          <a:bodyPr wrap="square">
            <a:spAutoFit/>
          </a:bodyPr>
          <a:lstStyle/>
          <a:p>
            <a:pPr algn="just"/>
            <a:r>
              <a:rPr lang="it-IT" sz="1200" b="1" dirty="0"/>
              <a:t>Autolinee Gaetano </a:t>
            </a:r>
            <a:r>
              <a:rPr lang="it-IT" sz="1200" b="1" dirty="0" err="1"/>
              <a:t>Nolè</a:t>
            </a:r>
            <a:r>
              <a:rPr lang="it-IT" sz="1200" b="1" dirty="0"/>
              <a:t> s.a.s.</a:t>
            </a:r>
            <a:r>
              <a:rPr lang="it-IT" sz="1200" dirty="0"/>
              <a:t> di Forte Sergio</a:t>
            </a:r>
          </a:p>
          <a:p>
            <a:pPr algn="just"/>
            <a:r>
              <a:rPr lang="it-IT" sz="1200" dirty="0"/>
              <a:t>Via Reg. Margherita, 9 - 75017 SALANDRA(MT)</a:t>
            </a:r>
          </a:p>
          <a:p>
            <a:pPr algn="just"/>
            <a:r>
              <a:rPr lang="it-IT" sz="1200" dirty="0" err="1"/>
              <a:t>Tel</a:t>
            </a:r>
            <a:r>
              <a:rPr lang="it-IT" sz="1200" dirty="0"/>
              <a:t>/Fax 0835-673008	                     </a:t>
            </a:r>
            <a:r>
              <a:rPr lang="it-IT" sz="1200" dirty="0">
                <a:hlinkClick r:id="rId7" tooltip="Apri&#10;link&#10;esterno&#10;in&#10;nuova&#10;finestra."/>
              </a:rPr>
              <a:t>www.noletour.com</a:t>
            </a:r>
            <a:r>
              <a:rPr lang="it-IT" sz="1200" b="1" dirty="0"/>
              <a:t> </a:t>
            </a:r>
            <a:endParaRPr lang="it-IT" sz="1200" dirty="0"/>
          </a:p>
          <a:p>
            <a:pPr algn="just">
              <a:spcBef>
                <a:spcPts val="600"/>
              </a:spcBef>
            </a:pPr>
            <a:r>
              <a:rPr lang="it-IT" sz="1200" b="1" dirty="0" err="1"/>
              <a:t>Chiruzzi</a:t>
            </a:r>
            <a:r>
              <a:rPr lang="it-IT" sz="1200" b="1" dirty="0"/>
              <a:t> Salvatore Autolinee e Noleggi</a:t>
            </a:r>
            <a:endParaRPr lang="it-IT" sz="1200" dirty="0"/>
          </a:p>
          <a:p>
            <a:pPr algn="just"/>
            <a:r>
              <a:rPr lang="it-IT" sz="1200" dirty="0"/>
              <a:t>Via </a:t>
            </a:r>
            <a:r>
              <a:rPr lang="it-IT" sz="1200" dirty="0" err="1"/>
              <a:t>Tolomei</a:t>
            </a:r>
            <a:r>
              <a:rPr lang="it-IT" sz="1200" dirty="0"/>
              <a:t>, 13 - 75012 BERNALDA(MT)</a:t>
            </a:r>
          </a:p>
          <a:p>
            <a:pPr algn="just"/>
            <a:r>
              <a:rPr lang="it-IT" sz="1200" dirty="0" err="1"/>
              <a:t>Tel</a:t>
            </a:r>
            <a:r>
              <a:rPr lang="it-IT" sz="1200" dirty="0"/>
              <a:t>/Fax 0835-542250	                            </a:t>
            </a:r>
            <a:r>
              <a:rPr lang="it-IT" sz="1200" dirty="0">
                <a:hlinkClick r:id="rId8" tooltip="Apri&#10;link&#10;esterno&#10;in&#10;nuova&#10;finestra."/>
              </a:rPr>
              <a:t>www.chiruzzi.it</a:t>
            </a:r>
            <a:endParaRPr lang="it-IT" sz="1200" dirty="0"/>
          </a:p>
          <a:p>
            <a:pPr algn="just">
              <a:spcBef>
                <a:spcPts val="600"/>
              </a:spcBef>
            </a:pPr>
            <a:r>
              <a:rPr lang="it-IT" sz="1200" b="1" dirty="0"/>
              <a:t>Ferrovie </a:t>
            </a:r>
            <a:r>
              <a:rPr lang="it-IT" sz="1200" b="1" dirty="0" err="1"/>
              <a:t>Appulo</a:t>
            </a:r>
            <a:r>
              <a:rPr lang="it-IT" sz="1200" b="1" dirty="0"/>
              <a:t>-Lucane</a:t>
            </a:r>
            <a:endParaRPr lang="it-IT" sz="1200" dirty="0"/>
          </a:p>
          <a:p>
            <a:pPr algn="just"/>
            <a:r>
              <a:rPr lang="it-IT" sz="1200" dirty="0"/>
              <a:t>Corso Italia, 6 </a:t>
            </a:r>
            <a:r>
              <a:rPr lang="it-IT" sz="1200" b="1" dirty="0"/>
              <a:t>- </a:t>
            </a:r>
            <a:r>
              <a:rPr lang="it-IT" sz="1200" dirty="0"/>
              <a:t>70123 BARI (</a:t>
            </a:r>
            <a:r>
              <a:rPr lang="it-IT" sz="1200" dirty="0" err="1"/>
              <a:t>Ba</a:t>
            </a:r>
            <a:r>
              <a:rPr lang="it-IT" sz="1200" dirty="0"/>
              <a:t>)</a:t>
            </a:r>
          </a:p>
          <a:p>
            <a:pPr algn="just"/>
            <a:r>
              <a:rPr lang="it-IT" sz="1200" dirty="0"/>
              <a:t>Tel. 080-5725211</a:t>
            </a:r>
            <a:r>
              <a:rPr lang="it-IT" sz="1200" b="1" dirty="0"/>
              <a:t>  -  </a:t>
            </a:r>
            <a:r>
              <a:rPr lang="it-IT" sz="1200" dirty="0"/>
              <a:t>Fax 080-5245017</a:t>
            </a:r>
          </a:p>
          <a:p>
            <a:pPr algn="just"/>
            <a:r>
              <a:rPr lang="it-IT" sz="1200" dirty="0"/>
              <a:t>Via Vaccaro, 189 - 85100 POTENZA </a:t>
            </a:r>
          </a:p>
          <a:p>
            <a:pPr algn="just"/>
            <a:r>
              <a:rPr lang="it-IT" sz="1200" dirty="0"/>
              <a:t>Tel. 0971-603211</a:t>
            </a:r>
            <a:r>
              <a:rPr lang="it-IT" sz="1200" b="1" dirty="0"/>
              <a:t>  -  </a:t>
            </a:r>
            <a:r>
              <a:rPr lang="it-IT" sz="1200" dirty="0"/>
              <a:t>Fax 0971-603212</a:t>
            </a:r>
          </a:p>
          <a:p>
            <a:pPr algn="just"/>
            <a:r>
              <a:rPr lang="it-IT" sz="1200" dirty="0"/>
              <a:t>Via Nazionale - 75100 MATERA (Mt) </a:t>
            </a:r>
          </a:p>
        </p:txBody>
      </p:sp>
      <p:sp>
        <p:nvSpPr>
          <p:cNvPr id="15" name="Rettangolo 14"/>
          <p:cNvSpPr/>
          <p:nvPr/>
        </p:nvSpPr>
        <p:spPr>
          <a:xfrm>
            <a:off x="4953000" y="4260347"/>
            <a:ext cx="4824536" cy="1908215"/>
          </a:xfrm>
          <a:prstGeom prst="rect">
            <a:avLst/>
          </a:prstGeom>
        </p:spPr>
        <p:txBody>
          <a:bodyPr wrap="square">
            <a:spAutoFit/>
          </a:bodyPr>
          <a:lstStyle/>
          <a:p>
            <a:pPr algn="just"/>
            <a:r>
              <a:rPr lang="it-IT" sz="1200" b="1" dirty="0"/>
              <a:t>Marino</a:t>
            </a:r>
            <a:endParaRPr lang="it-IT" sz="1200" dirty="0"/>
          </a:p>
          <a:p>
            <a:pPr algn="just"/>
            <a:r>
              <a:rPr lang="it-IT" sz="1200" dirty="0"/>
              <a:t>Via </a:t>
            </a:r>
            <a:r>
              <a:rPr lang="it-IT" sz="1200" dirty="0" err="1"/>
              <a:t>Carpentino</a:t>
            </a:r>
            <a:r>
              <a:rPr lang="it-IT" sz="1200" dirty="0"/>
              <a:t>, cs1063 - 70022 ALTAMURA (</a:t>
            </a:r>
            <a:r>
              <a:rPr lang="it-IT" sz="1200" dirty="0" err="1"/>
              <a:t>Ba</a:t>
            </a:r>
            <a:r>
              <a:rPr lang="it-IT" sz="1200" dirty="0"/>
              <a:t>)</a:t>
            </a:r>
          </a:p>
          <a:p>
            <a:pPr algn="just"/>
            <a:r>
              <a:rPr lang="it-IT" sz="1200" dirty="0" err="1"/>
              <a:t>N.Verde</a:t>
            </a:r>
            <a:r>
              <a:rPr lang="it-IT" sz="1200" dirty="0"/>
              <a:t>: 199800100 - </a:t>
            </a:r>
            <a:r>
              <a:rPr lang="it-IT" sz="1200" dirty="0" err="1"/>
              <a:t>Tel</a:t>
            </a:r>
            <a:r>
              <a:rPr lang="it-IT" sz="1200" dirty="0"/>
              <a:t>/Fax: 080-3112335        </a:t>
            </a:r>
            <a:r>
              <a:rPr lang="it-IT" sz="1200" dirty="0">
                <a:hlinkClick r:id="rId9" tooltip="Apri&#10;link&#10;esterno&#10;in&#10;nuova&#10;finestra."/>
              </a:rPr>
              <a:t>www.marinobus.it</a:t>
            </a:r>
            <a:endParaRPr lang="it-IT" sz="1200" dirty="0"/>
          </a:p>
          <a:p>
            <a:pPr algn="just">
              <a:spcBef>
                <a:spcPts val="600"/>
              </a:spcBef>
            </a:pPr>
            <a:r>
              <a:rPr lang="it-IT" sz="1200" b="1" dirty="0"/>
              <a:t>Marozzi</a:t>
            </a:r>
          </a:p>
          <a:p>
            <a:pPr algn="just"/>
            <a:r>
              <a:rPr lang="it-IT" sz="1200" dirty="0"/>
              <a:t>Via Bruno </a:t>
            </a:r>
            <a:r>
              <a:rPr lang="it-IT" sz="1200" dirty="0" err="1"/>
              <a:t>Buozzi</a:t>
            </a:r>
            <a:r>
              <a:rPr lang="it-IT" sz="1200" dirty="0"/>
              <a:t>, 36 - 70123 BARI</a:t>
            </a:r>
          </a:p>
          <a:p>
            <a:pPr algn="just"/>
            <a:r>
              <a:rPr lang="it-IT" sz="1200" dirty="0"/>
              <a:t>Tel. 080-5790111  -  Fax 080-5790900	          </a:t>
            </a:r>
            <a:r>
              <a:rPr lang="it-IT" sz="1200" dirty="0">
                <a:hlinkClick r:id="rId10" tooltip="Apri&#10;link&#10;esterno&#10;in&#10;nuova&#10;finestra."/>
              </a:rPr>
              <a:t>www.marozzivt.it</a:t>
            </a:r>
            <a:endParaRPr lang="it-IT" sz="1200" dirty="0"/>
          </a:p>
          <a:p>
            <a:pPr algn="just">
              <a:spcBef>
                <a:spcPts val="600"/>
              </a:spcBef>
            </a:pPr>
            <a:r>
              <a:rPr lang="it-IT" sz="1200" b="1" dirty="0" err="1"/>
              <a:t>Rabite</a:t>
            </a:r>
            <a:r>
              <a:rPr lang="it-IT" sz="1200" b="1" dirty="0"/>
              <a:t> Vincenzo</a:t>
            </a:r>
            <a:endParaRPr lang="it-IT" sz="1200" dirty="0"/>
          </a:p>
          <a:p>
            <a:pPr algn="just"/>
            <a:r>
              <a:rPr lang="it-IT" sz="1200" dirty="0"/>
              <a:t>Via Belgio, 40 - 75028 TURSI (Mt)</a:t>
            </a:r>
          </a:p>
          <a:p>
            <a:pPr algn="just"/>
            <a:r>
              <a:rPr lang="it-IT" sz="1200" dirty="0"/>
              <a:t>Tel. 0835-533012 - Fax 0835-532721 	                 </a:t>
            </a:r>
            <a:r>
              <a:rPr lang="it-IT" sz="1200" dirty="0">
                <a:hlinkClick r:id="rId11" tooltip="Apri&#10;link&#10;esterno&#10;in&#10;nuova&#10;finestra."/>
              </a:rPr>
              <a:t>www.rabite.it</a:t>
            </a:r>
            <a:endParaRPr lang="it-IT" sz="1200" dirty="0"/>
          </a:p>
        </p:txBody>
      </p:sp>
    </p:spTree>
    <p:extLst>
      <p:ext uri="{BB962C8B-B14F-4D97-AF65-F5344CB8AC3E}">
        <p14:creationId xmlns:p14="http://schemas.microsoft.com/office/powerpoint/2010/main" val="2272398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1AA09-0F62-261D-C59F-D04F7E8AA448}"/>
              </a:ext>
            </a:extLst>
          </p:cNvPr>
          <p:cNvSpPr>
            <a:spLocks noGrp="1"/>
          </p:cNvSpPr>
          <p:nvPr>
            <p:ph type="title"/>
          </p:nvPr>
        </p:nvSpPr>
        <p:spPr>
          <a:xfrm>
            <a:off x="1924026" y="136522"/>
            <a:ext cx="7981974" cy="346050"/>
          </a:xfrm>
        </p:spPr>
        <p:txBody>
          <a:bodyPr>
            <a:normAutofit fontScale="90000"/>
          </a:bodyPr>
          <a:lstStyle/>
          <a:p>
            <a:r>
              <a:rPr lang="it-IT" sz="2400" b="1" dirty="0"/>
              <a:t>LE PASSATE EDIZIONI: 2018-19</a:t>
            </a:r>
          </a:p>
        </p:txBody>
      </p:sp>
      <p:graphicFrame>
        <p:nvGraphicFramePr>
          <p:cNvPr id="6" name="Oggetto 5">
            <a:extLst>
              <a:ext uri="{FF2B5EF4-FFF2-40B4-BE49-F238E27FC236}">
                <a16:creationId xmlns:a16="http://schemas.microsoft.com/office/drawing/2014/main" id="{D4A62A84-7E0E-CDCA-C554-274F8A779B2F}"/>
              </a:ext>
            </a:extLst>
          </p:cNvPr>
          <p:cNvGraphicFramePr>
            <a:graphicFrameLocks noChangeAspect="1"/>
          </p:cNvGraphicFramePr>
          <p:nvPr>
            <p:extLst>
              <p:ext uri="{D42A27DB-BD31-4B8C-83A1-F6EECF244321}">
                <p14:modId xmlns:p14="http://schemas.microsoft.com/office/powerpoint/2010/main" val="1787988064"/>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2" imgW="18165938" imgH="25679337" progId="Acrobat.Document.DC">
                  <p:embed/>
                </p:oleObj>
              </mc:Choice>
              <mc:Fallback>
                <p:oleObj name="Acrobat Document" r:id="rId2" imgW="18165938" imgH="25679337" progId="Acrobat.Document.DC">
                  <p:embed/>
                  <p:pic>
                    <p:nvPicPr>
                      <p:cNvPr id="6" name="Oggetto 5">
                        <a:extLst>
                          <a:ext uri="{FF2B5EF4-FFF2-40B4-BE49-F238E27FC236}">
                            <a16:creationId xmlns:a16="http://schemas.microsoft.com/office/drawing/2014/main" id="{AE5E8482-C264-604D-49C1-C7B51A1F1749}"/>
                          </a:ext>
                        </a:extLst>
                      </p:cNvPr>
                      <p:cNvPicPr/>
                      <p:nvPr/>
                    </p:nvPicPr>
                    <p:blipFill>
                      <a:blip r:embed="rId3"/>
                      <a:stretch>
                        <a:fillRect/>
                      </a:stretch>
                    </p:blipFill>
                    <p:spPr>
                      <a:xfrm>
                        <a:off x="0" y="0"/>
                        <a:ext cx="1924026" cy="2719329"/>
                      </a:xfrm>
                      <a:prstGeom prst="rect">
                        <a:avLst/>
                      </a:prstGeom>
                    </p:spPr>
                  </p:pic>
                </p:oleObj>
              </mc:Fallback>
            </mc:AlternateContent>
          </a:graphicData>
        </a:graphic>
      </p:graphicFrame>
      <p:pic>
        <p:nvPicPr>
          <p:cNvPr id="8" name="Immagine 7">
            <a:extLst>
              <a:ext uri="{FF2B5EF4-FFF2-40B4-BE49-F238E27FC236}">
                <a16:creationId xmlns:a16="http://schemas.microsoft.com/office/drawing/2014/main" id="{18325D16-EA47-8CC5-F4B6-39E325AEE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3999" y="2850702"/>
            <a:ext cx="2878432" cy="1913851"/>
          </a:xfrm>
          <a:prstGeom prst="rect">
            <a:avLst/>
          </a:prstGeom>
        </p:spPr>
      </p:pic>
      <p:pic>
        <p:nvPicPr>
          <p:cNvPr id="11" name="Immagine 10">
            <a:extLst>
              <a:ext uri="{FF2B5EF4-FFF2-40B4-BE49-F238E27FC236}">
                <a16:creationId xmlns:a16="http://schemas.microsoft.com/office/drawing/2014/main" id="{F708F73B-6972-D372-163F-942EDE4C49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62257" y="1019594"/>
            <a:ext cx="2458695" cy="1634771"/>
          </a:xfrm>
          <a:prstGeom prst="rect">
            <a:avLst/>
          </a:prstGeom>
        </p:spPr>
      </p:pic>
      <p:pic>
        <p:nvPicPr>
          <p:cNvPr id="15" name="Immagine 14">
            <a:extLst>
              <a:ext uri="{FF2B5EF4-FFF2-40B4-BE49-F238E27FC236}">
                <a16:creationId xmlns:a16="http://schemas.microsoft.com/office/drawing/2014/main" id="{86BC3815-1150-6C84-014A-28920A251E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1272" y="989368"/>
            <a:ext cx="2268143" cy="3782701"/>
          </a:xfrm>
          <a:prstGeom prst="rect">
            <a:avLst/>
          </a:prstGeom>
        </p:spPr>
      </p:pic>
      <p:pic>
        <p:nvPicPr>
          <p:cNvPr id="17" name="Immagine 16">
            <a:extLst>
              <a:ext uri="{FF2B5EF4-FFF2-40B4-BE49-F238E27FC236}">
                <a16:creationId xmlns:a16="http://schemas.microsoft.com/office/drawing/2014/main" id="{E8F4EF63-5732-29F7-EB00-BAF6EAC179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33734" y="1019594"/>
            <a:ext cx="2458697" cy="1634772"/>
          </a:xfrm>
          <a:prstGeom prst="rect">
            <a:avLst/>
          </a:prstGeom>
        </p:spPr>
      </p:pic>
      <p:pic>
        <p:nvPicPr>
          <p:cNvPr id="22" name="Immagine 21">
            <a:extLst>
              <a:ext uri="{FF2B5EF4-FFF2-40B4-BE49-F238E27FC236}">
                <a16:creationId xmlns:a16="http://schemas.microsoft.com/office/drawing/2014/main" id="{1503627C-936D-EEE3-2432-374A50385EF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1329" y="2823918"/>
            <a:ext cx="2878432" cy="1913851"/>
          </a:xfrm>
          <a:prstGeom prst="rect">
            <a:avLst/>
          </a:prstGeom>
        </p:spPr>
      </p:pic>
      <p:pic>
        <p:nvPicPr>
          <p:cNvPr id="25" name="Immagine 24">
            <a:extLst>
              <a:ext uri="{FF2B5EF4-FFF2-40B4-BE49-F238E27FC236}">
                <a16:creationId xmlns:a16="http://schemas.microsoft.com/office/drawing/2014/main" id="{3B24931E-4E69-64EB-72AD-E9C63BCB0A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18668" y="4853051"/>
            <a:ext cx="2891093" cy="1922270"/>
          </a:xfrm>
          <a:prstGeom prst="rect">
            <a:avLst/>
          </a:prstGeom>
        </p:spPr>
      </p:pic>
      <p:pic>
        <p:nvPicPr>
          <p:cNvPr id="27" name="Immagine 26">
            <a:extLst>
              <a:ext uri="{FF2B5EF4-FFF2-40B4-BE49-F238E27FC236}">
                <a16:creationId xmlns:a16="http://schemas.microsoft.com/office/drawing/2014/main" id="{DDDB0AF6-0332-E8EC-07F1-F1C07AFC150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85013" y="4859231"/>
            <a:ext cx="3205872" cy="1922271"/>
          </a:xfrm>
          <a:prstGeom prst="rect">
            <a:avLst/>
          </a:prstGeom>
        </p:spPr>
      </p:pic>
      <p:sp>
        <p:nvSpPr>
          <p:cNvPr id="30" name="Freccia a destra 29">
            <a:hlinkClick r:id="rId11" action="ppaction://hlinksldjump"/>
            <a:extLst>
              <a:ext uri="{FF2B5EF4-FFF2-40B4-BE49-F238E27FC236}">
                <a16:creationId xmlns:a16="http://schemas.microsoft.com/office/drawing/2014/main" id="{7331ED43-778E-9EAD-E1A3-43CE6DAD7819}"/>
              </a:ext>
            </a:extLst>
          </p:cNvPr>
          <p:cNvSpPr/>
          <p:nvPr/>
        </p:nvSpPr>
        <p:spPr>
          <a:xfrm>
            <a:off x="9157025" y="645333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1379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447F9-1742-0A2F-287F-B7960D0B8821}"/>
              </a:ext>
            </a:extLst>
          </p:cNvPr>
          <p:cNvSpPr>
            <a:spLocks noGrp="1"/>
          </p:cNvSpPr>
          <p:nvPr>
            <p:ph type="title"/>
          </p:nvPr>
        </p:nvSpPr>
        <p:spPr>
          <a:xfrm>
            <a:off x="1924026" y="274638"/>
            <a:ext cx="7981974" cy="393404"/>
          </a:xfrm>
        </p:spPr>
        <p:txBody>
          <a:bodyPr>
            <a:normAutofit fontScale="90000"/>
          </a:bodyPr>
          <a:lstStyle/>
          <a:p>
            <a:r>
              <a:rPr lang="it-IT" sz="2400" b="1" dirty="0"/>
              <a:t>LE PASSATE EDIZIONI: 2021 - 22</a:t>
            </a:r>
          </a:p>
        </p:txBody>
      </p:sp>
      <p:sp>
        <p:nvSpPr>
          <p:cNvPr id="5" name="Segnaposto numero diapositiva 4">
            <a:extLst>
              <a:ext uri="{FF2B5EF4-FFF2-40B4-BE49-F238E27FC236}">
                <a16:creationId xmlns:a16="http://schemas.microsoft.com/office/drawing/2014/main" id="{BAE8F163-CCA0-8F9B-D26F-55AB2AE3A891}"/>
              </a:ext>
            </a:extLst>
          </p:cNvPr>
          <p:cNvSpPr>
            <a:spLocks noGrp="1"/>
          </p:cNvSpPr>
          <p:nvPr>
            <p:ph type="sldNum" sz="quarter" idx="12"/>
          </p:nvPr>
        </p:nvSpPr>
        <p:spPr/>
        <p:txBody>
          <a:bodyPr/>
          <a:lstStyle/>
          <a:p>
            <a:fld id="{E7A41E1B-4F70-4964-A407-84C68BE8251C}" type="slidenum">
              <a:rPr lang="it-IT" smtClean="0"/>
              <a:t>33</a:t>
            </a:fld>
            <a:endParaRPr lang="it-IT" dirty="0"/>
          </a:p>
        </p:txBody>
      </p:sp>
      <p:graphicFrame>
        <p:nvGraphicFramePr>
          <p:cNvPr id="6" name="Oggetto 5">
            <a:extLst>
              <a:ext uri="{FF2B5EF4-FFF2-40B4-BE49-F238E27FC236}">
                <a16:creationId xmlns:a16="http://schemas.microsoft.com/office/drawing/2014/main" id="{AE5E8482-C264-604D-49C1-C7B51A1F1749}"/>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2" imgW="18165938" imgH="25679337" progId="Acrobat.Document.DC">
                  <p:embed/>
                </p:oleObj>
              </mc:Choice>
              <mc:Fallback>
                <p:oleObj name="Acrobat Document" r:id="rId2"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3"/>
                      <a:stretch>
                        <a:fillRect/>
                      </a:stretch>
                    </p:blipFill>
                    <p:spPr>
                      <a:xfrm>
                        <a:off x="0" y="0"/>
                        <a:ext cx="1924026" cy="2719329"/>
                      </a:xfrm>
                      <a:prstGeom prst="rect">
                        <a:avLst/>
                      </a:prstGeom>
                    </p:spPr>
                  </p:pic>
                </p:oleObj>
              </mc:Fallback>
            </mc:AlternateContent>
          </a:graphicData>
        </a:graphic>
      </p:graphicFrame>
      <p:pic>
        <p:nvPicPr>
          <p:cNvPr id="14" name="Immagine 13">
            <a:extLst>
              <a:ext uri="{FF2B5EF4-FFF2-40B4-BE49-F238E27FC236}">
                <a16:creationId xmlns:a16="http://schemas.microsoft.com/office/drawing/2014/main" id="{47309EA9-51E9-9497-602E-157E6DBACA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497525" y="2772673"/>
            <a:ext cx="1796285" cy="1817778"/>
          </a:xfrm>
          <a:prstGeom prst="rect">
            <a:avLst/>
          </a:prstGeom>
        </p:spPr>
      </p:pic>
      <p:pic>
        <p:nvPicPr>
          <p:cNvPr id="16" name="Immagine 15">
            <a:extLst>
              <a:ext uri="{FF2B5EF4-FFF2-40B4-BE49-F238E27FC236}">
                <a16:creationId xmlns:a16="http://schemas.microsoft.com/office/drawing/2014/main" id="{2492344F-660C-84F5-4623-CB6A998084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71491"/>
          <a:stretch/>
        </p:blipFill>
        <p:spPr>
          <a:xfrm>
            <a:off x="2180680" y="715101"/>
            <a:ext cx="2526228" cy="3368304"/>
          </a:xfrm>
          <a:prstGeom prst="rect">
            <a:avLst/>
          </a:prstGeom>
        </p:spPr>
      </p:pic>
      <p:pic>
        <p:nvPicPr>
          <p:cNvPr id="18" name="Immagine 17">
            <a:extLst>
              <a:ext uri="{FF2B5EF4-FFF2-40B4-BE49-F238E27FC236}">
                <a16:creationId xmlns:a16="http://schemas.microsoft.com/office/drawing/2014/main" id="{9524D82B-64A1-30D3-1BD2-470AD4D0E0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2935" y="722173"/>
            <a:ext cx="2593406" cy="1945055"/>
          </a:xfrm>
          <a:prstGeom prst="rect">
            <a:avLst/>
          </a:prstGeom>
        </p:spPr>
      </p:pic>
      <p:pic>
        <p:nvPicPr>
          <p:cNvPr id="20" name="Immagine 19">
            <a:extLst>
              <a:ext uri="{FF2B5EF4-FFF2-40B4-BE49-F238E27FC236}">
                <a16:creationId xmlns:a16="http://schemas.microsoft.com/office/drawing/2014/main" id="{16EC0761-3175-E00C-B1E3-653675F1C3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61312" y="715101"/>
            <a:ext cx="1716823" cy="1945857"/>
          </a:xfrm>
          <a:prstGeom prst="rect">
            <a:avLst/>
          </a:prstGeom>
        </p:spPr>
      </p:pic>
      <p:pic>
        <p:nvPicPr>
          <p:cNvPr id="22" name="Immagine 21">
            <a:extLst>
              <a:ext uri="{FF2B5EF4-FFF2-40B4-BE49-F238E27FC236}">
                <a16:creationId xmlns:a16="http://schemas.microsoft.com/office/drawing/2014/main" id="{6B35034F-A8C1-EBC0-A2AB-FF2208063D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3204" y="2789360"/>
            <a:ext cx="2198179" cy="1784404"/>
          </a:xfrm>
          <a:prstGeom prst="rect">
            <a:avLst/>
          </a:prstGeom>
        </p:spPr>
      </p:pic>
      <p:pic>
        <p:nvPicPr>
          <p:cNvPr id="24" name="Immagine 23">
            <a:extLst>
              <a:ext uri="{FF2B5EF4-FFF2-40B4-BE49-F238E27FC236}">
                <a16:creationId xmlns:a16="http://schemas.microsoft.com/office/drawing/2014/main" id="{D9EADBA4-4E77-F5CF-9D57-761812889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68035" y="2789359"/>
            <a:ext cx="2701614" cy="1796286"/>
          </a:xfrm>
          <a:prstGeom prst="rect">
            <a:avLst/>
          </a:prstGeom>
        </p:spPr>
      </p:pic>
      <p:pic>
        <p:nvPicPr>
          <p:cNvPr id="30" name="Immagine 29">
            <a:extLst>
              <a:ext uri="{FF2B5EF4-FFF2-40B4-BE49-F238E27FC236}">
                <a16:creationId xmlns:a16="http://schemas.microsoft.com/office/drawing/2014/main" id="{C634A7C1-A052-2948-AF47-19703E2A1C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59476" y="5195304"/>
            <a:ext cx="2535530" cy="1552735"/>
          </a:xfrm>
          <a:prstGeom prst="rect">
            <a:avLst/>
          </a:prstGeom>
        </p:spPr>
      </p:pic>
      <p:pic>
        <p:nvPicPr>
          <p:cNvPr id="34" name="Immagine 33">
            <a:extLst>
              <a:ext uri="{FF2B5EF4-FFF2-40B4-BE49-F238E27FC236}">
                <a16:creationId xmlns:a16="http://schemas.microsoft.com/office/drawing/2014/main" id="{68CAB070-B946-63E0-589B-0EB4F9BB3F1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21688" y="2789359"/>
            <a:ext cx="1950509" cy="1770751"/>
          </a:xfrm>
          <a:prstGeom prst="rect">
            <a:avLst/>
          </a:prstGeom>
        </p:spPr>
      </p:pic>
      <p:pic>
        <p:nvPicPr>
          <p:cNvPr id="36" name="Immagine 35">
            <a:extLst>
              <a:ext uri="{FF2B5EF4-FFF2-40B4-BE49-F238E27FC236}">
                <a16:creationId xmlns:a16="http://schemas.microsoft.com/office/drawing/2014/main" id="{0952051F-6379-2D32-9C4B-D1AEC9087EB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8361" y="4819540"/>
            <a:ext cx="1785665" cy="1928500"/>
          </a:xfrm>
          <a:prstGeom prst="rect">
            <a:avLst/>
          </a:prstGeom>
        </p:spPr>
      </p:pic>
      <p:pic>
        <p:nvPicPr>
          <p:cNvPr id="38" name="Immagine 37">
            <a:extLst>
              <a:ext uri="{FF2B5EF4-FFF2-40B4-BE49-F238E27FC236}">
                <a16:creationId xmlns:a16="http://schemas.microsoft.com/office/drawing/2014/main" id="{D0B42BD7-0B44-3645-29B6-24290902CF6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030567" y="4828881"/>
            <a:ext cx="2922368" cy="1943064"/>
          </a:xfrm>
          <a:prstGeom prst="rect">
            <a:avLst/>
          </a:prstGeom>
        </p:spPr>
      </p:pic>
      <p:pic>
        <p:nvPicPr>
          <p:cNvPr id="40" name="Immagine 39">
            <a:extLst>
              <a:ext uri="{FF2B5EF4-FFF2-40B4-BE49-F238E27FC236}">
                <a16:creationId xmlns:a16="http://schemas.microsoft.com/office/drawing/2014/main" id="{F250DF12-218C-2D72-8CBC-A7B08F7AA4D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13839" y="5195304"/>
            <a:ext cx="1806009" cy="1552735"/>
          </a:xfrm>
          <a:prstGeom prst="rect">
            <a:avLst/>
          </a:prstGeom>
        </p:spPr>
      </p:pic>
      <p:sp>
        <p:nvSpPr>
          <p:cNvPr id="43" name="Freccia a destra 42">
            <a:hlinkClick r:id="rId15" action="ppaction://hlinksldjump"/>
            <a:extLst>
              <a:ext uri="{FF2B5EF4-FFF2-40B4-BE49-F238E27FC236}">
                <a16:creationId xmlns:a16="http://schemas.microsoft.com/office/drawing/2014/main" id="{52C30DF7-8ED4-E145-EAF3-79894FAB636D}"/>
              </a:ext>
            </a:extLst>
          </p:cNvPr>
          <p:cNvSpPr/>
          <p:nvPr/>
        </p:nvSpPr>
        <p:spPr>
          <a:xfrm flipH="1">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1538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p:nvPr/>
        </p:nvPicPr>
        <p:blipFill>
          <a:blip r:embed="rId2">
            <a:extLst>
              <a:ext uri="{28A0092B-C50C-407E-A947-70E740481C1C}">
                <a14:useLocalDpi xmlns:a14="http://schemas.microsoft.com/office/drawing/2010/main"/>
              </a:ext>
            </a:extLst>
          </a:blip>
          <a:srcRect/>
          <a:stretch>
            <a:fillRect/>
          </a:stretch>
        </p:blipFill>
        <p:spPr bwMode="auto">
          <a:xfrm>
            <a:off x="3368825" y="1566774"/>
            <a:ext cx="5105400" cy="3838575"/>
          </a:xfrm>
          <a:prstGeom prst="rect">
            <a:avLst/>
          </a:prstGeom>
          <a:ln>
            <a:noFill/>
          </a:ln>
          <a:effectLst>
            <a:outerShdw blurRad="292100" dist="139700" dir="2700000" algn="tl" rotWithShape="0">
              <a:srgbClr val="333333">
                <a:alpha val="65000"/>
              </a:srgbClr>
            </a:outerShdw>
          </a:effectLst>
        </p:spPr>
      </p:pic>
      <p:pic>
        <p:nvPicPr>
          <p:cNvPr id="1025" name="Immagine 5" descr="fig">
            <a:extLst>
              <a:ext uri="{FF2B5EF4-FFF2-40B4-BE49-F238E27FC236}">
                <a16:creationId xmlns:a16="http://schemas.microsoft.com/office/drawing/2014/main" id="{5C360490-CBDD-019D-3958-5F3541D59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0" y="1693817"/>
            <a:ext cx="2585287" cy="180719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1925449" y="188640"/>
            <a:ext cx="7980552" cy="346050"/>
          </a:xfrm>
        </p:spPr>
        <p:txBody>
          <a:bodyPr>
            <a:noAutofit/>
          </a:bodyPr>
          <a:lstStyle/>
          <a:p>
            <a:r>
              <a:rPr lang="it-IT" sz="2000" b="1" dirty="0">
                <a:latin typeface="Bangle" pitchFamily="2" charset="0"/>
              </a:rPr>
              <a:t>I quadrati</a:t>
            </a:r>
            <a:endParaRPr lang="it-IT" sz="2000" dirty="0">
              <a:latin typeface="Bangle" pitchFamily="2" charset="0"/>
            </a:endParaRPr>
          </a:p>
        </p:txBody>
      </p:sp>
      <p:sp>
        <p:nvSpPr>
          <p:cNvPr id="4" name="Segnaposto contenuto 3"/>
          <p:cNvSpPr>
            <a:spLocks noGrp="1"/>
          </p:cNvSpPr>
          <p:nvPr>
            <p:ph sz="half" idx="1"/>
          </p:nvPr>
        </p:nvSpPr>
        <p:spPr>
          <a:xfrm>
            <a:off x="2795223" y="5600139"/>
            <a:ext cx="6241002" cy="363941"/>
          </a:xfrm>
        </p:spPr>
        <p:txBody>
          <a:bodyPr>
            <a:noAutofit/>
          </a:bodyPr>
          <a:lstStyle/>
          <a:p>
            <a:pPr marL="0" indent="0" algn="ctr">
              <a:buNone/>
            </a:pPr>
            <a:r>
              <a:rPr lang="it-IT" sz="2000" b="1" dirty="0">
                <a:latin typeface="Bangle" pitchFamily="2" charset="0"/>
              </a:rPr>
              <a:t>DICIOTTO</a:t>
            </a:r>
            <a:endParaRPr lang="it-IT" sz="2000" dirty="0">
              <a:latin typeface="Bangle" pitchFamily="2" charset="0"/>
            </a:endParaRPr>
          </a:p>
        </p:txBody>
      </p:sp>
      <p:sp>
        <p:nvSpPr>
          <p:cNvPr id="16" name="Freccia a sinistra 15">
            <a:hlinkClick r:id="rId4" action="ppaction://hlinksldjump"/>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EECA2B0D-32C4-4FAC-BA13-E33CAAA60B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940511" y="3323457"/>
            <a:ext cx="858835" cy="2081892"/>
          </a:xfrm>
          <a:prstGeom prst="rect">
            <a:avLst/>
          </a:prstGeom>
          <a:ln>
            <a:noFill/>
          </a:ln>
          <a:effectLst/>
        </p:spPr>
      </p:pic>
      <p:sp>
        <p:nvSpPr>
          <p:cNvPr id="3" name="Rettangolo 2"/>
          <p:cNvSpPr/>
          <p:nvPr/>
        </p:nvSpPr>
        <p:spPr>
          <a:xfrm>
            <a:off x="6062656" y="4887185"/>
            <a:ext cx="1083951" cy="276999"/>
          </a:xfrm>
          <a:prstGeom prst="rect">
            <a:avLst/>
          </a:prstGeom>
          <a:solidFill>
            <a:schemeClr val="bg1"/>
          </a:solidFill>
          <a:scene3d>
            <a:camera prst="orthographicFront"/>
            <a:lightRig rig="threePt" dir="t"/>
          </a:scene3d>
          <a:sp3d>
            <a:bevelT/>
          </a:sp3d>
        </p:spPr>
        <p:txBody>
          <a:bodyPr wrap="none">
            <a:spAutoFit/>
          </a:bodyPr>
          <a:lstStyle/>
          <a:p>
            <a:r>
              <a:rPr lang="it-IT" sz="1200" b="1" dirty="0"/>
              <a:t>SOLUZIONE</a:t>
            </a:r>
            <a:endParaRPr lang="it-IT" sz="1200" dirty="0"/>
          </a:p>
        </p:txBody>
      </p:sp>
      <p:pic>
        <p:nvPicPr>
          <p:cNvPr id="10" name="Picture 2" descr="C:\Users\UTENTE\Documents\UNITRE\Giuseppina\aa 2019-2020\Festa della Matematica\CAMPIONATO 2020\superati\t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7507" y="3122144"/>
            <a:ext cx="858835" cy="2283205"/>
          </a:xfrm>
          <a:prstGeom prst="rect">
            <a:avLst/>
          </a:prstGeom>
          <a:noFill/>
          <a:ln>
            <a:noFill/>
          </a:ln>
          <a:effectLst/>
          <a:extLst>
            <a:ext uri="{909E8E84-426E-40DD-AFC4-6F175D3DCCD1}">
              <a14:hiddenFill xmlns:a14="http://schemas.microsoft.com/office/drawing/2010/main">
                <a:solidFill>
                  <a:srgbClr val="FFFFFF"/>
                </a:solidFill>
              </a14:hiddenFill>
            </a:ext>
          </a:extLst>
        </p:spPr>
      </p:pic>
      <p:graphicFrame>
        <p:nvGraphicFramePr>
          <p:cNvPr id="5" name="Oggetto 4">
            <a:extLst>
              <a:ext uri="{FF2B5EF4-FFF2-40B4-BE49-F238E27FC236}">
                <a16:creationId xmlns:a16="http://schemas.microsoft.com/office/drawing/2014/main" id="{9BF5BB61-80C3-4409-763C-9FE99A2376A6}"/>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7" imgW="18165938" imgH="25679337" progId="Acrobat.Document.DC">
                  <p:embed/>
                </p:oleObj>
              </mc:Choice>
              <mc:Fallback>
                <p:oleObj name="Acrobat Document" r:id="rId7"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8"/>
                      <a:stretch>
                        <a:fillRect/>
                      </a:stretch>
                    </p:blipFill>
                    <p:spPr>
                      <a:xfrm>
                        <a:off x="0" y="0"/>
                        <a:ext cx="1924026" cy="2719329"/>
                      </a:xfrm>
                      <a:prstGeom prst="rect">
                        <a:avLst/>
                      </a:prstGeom>
                    </p:spPr>
                  </p:pic>
                </p:oleObj>
              </mc:Fallback>
            </mc:AlternateContent>
          </a:graphicData>
        </a:graphic>
      </p:graphicFrame>
      <p:sp>
        <p:nvSpPr>
          <p:cNvPr id="6" name="Rectangle 2">
            <a:extLst>
              <a:ext uri="{FF2B5EF4-FFF2-40B4-BE49-F238E27FC236}">
                <a16:creationId xmlns:a16="http://schemas.microsoft.com/office/drawing/2014/main" id="{B6337114-F0D2-1B7A-5A19-FEB126E29783}"/>
              </a:ext>
            </a:extLst>
          </p:cNvPr>
          <p:cNvSpPr>
            <a:spLocks noChangeArrowheads="1"/>
          </p:cNvSpPr>
          <p:nvPr/>
        </p:nvSpPr>
        <p:spPr bwMode="auto">
          <a:xfrm>
            <a:off x="3830859" y="889149"/>
            <a:ext cx="416973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5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Quanti quadrati ci sono nella seguente figura? </a:t>
            </a:r>
            <a:endParaRPr kumimoji="0" lang="it-IT" altLang="it-IT" sz="1200" b="0" i="0" u="none" strike="noStrike" cap="none" normalizeH="0" baseline="0" dirty="0">
              <a:ln>
                <a:noFill/>
              </a:ln>
              <a:effectLst/>
              <a:ea typeface="Times New Roman" panose="02020603050405020304" pitchFamily="18" charset="0"/>
            </a:endParaRPr>
          </a:p>
        </p:txBody>
      </p:sp>
      <p:sp>
        <p:nvSpPr>
          <p:cNvPr id="7" name="Rectangle 3">
            <a:extLst>
              <a:ext uri="{FF2B5EF4-FFF2-40B4-BE49-F238E27FC236}">
                <a16:creationId xmlns:a16="http://schemas.microsoft.com/office/drawing/2014/main" id="{2766234C-C933-2D40-AE71-BE308630C086}"/>
              </a:ext>
            </a:extLst>
          </p:cNvPr>
          <p:cNvSpPr>
            <a:spLocks noChangeArrowheads="1"/>
          </p:cNvSpPr>
          <p:nvPr/>
        </p:nvSpPr>
        <p:spPr bwMode="auto">
          <a:xfrm>
            <a:off x="135336" y="6067965"/>
            <a:ext cx="9589666" cy="307777"/>
          </a:xfrm>
          <a:prstGeom prst="rect">
            <a:avLst/>
          </a:prstGeom>
          <a:solidFill>
            <a:schemeClr val="bg2">
              <a:lumMod val="75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it-IT" altLang="it-IT"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it-IT" altLang="it-IT"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 un rompicapo che può insegnarci a osservare con attenzione.</a:t>
            </a:r>
            <a:endParaRPr kumimoji="0" lang="it-IT" altLang="it-IT"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4480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424608" y="5023990"/>
            <a:ext cx="720080" cy="276999"/>
          </a:xfrm>
          <a:prstGeom prst="rect">
            <a:avLst/>
          </a:prstGeom>
          <a:solidFill>
            <a:srgbClr val="FFFF66"/>
          </a:solidFill>
          <a:scene3d>
            <a:camera prst="orthographicFront"/>
            <a:lightRig rig="threePt" dir="t"/>
          </a:scene3d>
          <a:sp3d>
            <a:bevelT/>
          </a:sp3d>
        </p:spPr>
        <p:txBody>
          <a:bodyPr wrap="square">
            <a:spAutoFit/>
          </a:bodyPr>
          <a:lstStyle/>
          <a:p>
            <a:r>
              <a:rPr lang="it-IT" sz="1200" dirty="0"/>
              <a:t>                        </a:t>
            </a:r>
          </a:p>
        </p:txBody>
      </p:sp>
      <p:sp>
        <p:nvSpPr>
          <p:cNvPr id="2" name="Rettangolo 1"/>
          <p:cNvSpPr/>
          <p:nvPr/>
        </p:nvSpPr>
        <p:spPr>
          <a:xfrm>
            <a:off x="172634" y="3007949"/>
            <a:ext cx="9561512" cy="3590727"/>
          </a:xfrm>
          <a:prstGeom prst="rect">
            <a:avLst/>
          </a:prstGeom>
        </p:spPr>
        <p:txBody>
          <a:bodyPr wrap="square">
            <a:spAutoFit/>
          </a:bodyPr>
          <a:lstStyle/>
          <a:p>
            <a:pPr lvl="0" algn="ctr"/>
            <a:r>
              <a:rPr lang="it-IT" sz="1600" b="1" dirty="0"/>
              <a:t> dimostrare che con la matematica ci si può divertire a tutte le età. </a:t>
            </a:r>
          </a:p>
          <a:p>
            <a:pPr lvl="0" algn="ctr"/>
            <a:endParaRPr lang="it-IT" sz="900" dirty="0"/>
          </a:p>
          <a:p>
            <a:pPr algn="just">
              <a:spcAft>
                <a:spcPts val="400"/>
              </a:spcAft>
            </a:pPr>
            <a:r>
              <a:rPr lang="it-IT" sz="1300" i="1" dirty="0"/>
              <a:t>Può sembrare strano parlare di aspetto ludico della matematica; eppure... La matematica, un gioco che segue semplici regole che riguardano segni privi di senso tracciati sulla carta</a:t>
            </a:r>
            <a:r>
              <a:rPr lang="it-IT" sz="1300" dirty="0"/>
              <a:t>. (David Hilbert</a:t>
            </a:r>
            <a:r>
              <a:rPr lang="it-IT" sz="1300" baseline="30000" dirty="0"/>
              <a:t>1</a:t>
            </a:r>
            <a:r>
              <a:rPr lang="it-IT" sz="1300" dirty="0"/>
              <a:t>)</a:t>
            </a:r>
          </a:p>
          <a:p>
            <a:pPr algn="just">
              <a:spcAft>
                <a:spcPts val="400"/>
              </a:spcAft>
            </a:pPr>
            <a:r>
              <a:rPr lang="it-IT" sz="1300" i="1" dirty="0"/>
              <a:t>La matematica è un enorme campo giochi, riempito di tutti i possibili giocattoli con cui la mente umana può giocare</a:t>
            </a:r>
            <a:r>
              <a:rPr lang="it-IT" sz="1300" dirty="0"/>
              <a:t>. (Jacob Lurie</a:t>
            </a:r>
            <a:r>
              <a:rPr lang="it-IT" sz="1300" baseline="30000" dirty="0"/>
              <a:t>2</a:t>
            </a:r>
            <a:r>
              <a:rPr lang="it-IT" sz="1300" dirty="0"/>
              <a:t>)</a:t>
            </a:r>
          </a:p>
          <a:p>
            <a:pPr algn="just">
              <a:spcAft>
                <a:spcPts val="400"/>
              </a:spcAft>
            </a:pPr>
            <a:r>
              <a:rPr lang="it-IT" sz="1300" i="1" dirty="0"/>
              <a:t>Spesso si identifica la rigidità delle regole matematiche come l’espressione della sua serietà. Al contrario regole certe e circoscritte sono una delle ragioni d’essere del gioco</a:t>
            </a:r>
            <a:r>
              <a:rPr lang="it-IT" sz="1300" dirty="0"/>
              <a:t>.  (Maria Montessori</a:t>
            </a:r>
            <a:r>
              <a:rPr lang="it-IT" sz="1300" baseline="30000" dirty="0"/>
              <a:t>3</a:t>
            </a:r>
            <a:r>
              <a:rPr lang="it-IT" sz="1300" dirty="0"/>
              <a:t>, Emma Castelnuovo</a:t>
            </a:r>
            <a:r>
              <a:rPr lang="it-IT" sz="1300" baseline="30000" dirty="0"/>
              <a:t>4</a:t>
            </a:r>
            <a:r>
              <a:rPr lang="it-IT" sz="1300" dirty="0"/>
              <a:t>) </a:t>
            </a:r>
          </a:p>
          <a:p>
            <a:pPr algn="just">
              <a:spcAft>
                <a:spcPts val="400"/>
              </a:spcAft>
            </a:pPr>
            <a:r>
              <a:rPr lang="it-IT" sz="1300" i="1" dirty="0"/>
              <a:t>La matematica è il gioco più bello del mondo.  Assorbe più degli scacchi, scommette più del poker e dura più di Monopoli. E’ gratuita e può essere giocata ovunque</a:t>
            </a:r>
            <a:r>
              <a:rPr lang="it-IT" sz="1300" dirty="0"/>
              <a:t>. (Richard J. Trudeau</a:t>
            </a:r>
            <a:r>
              <a:rPr lang="it-IT" sz="1300" baseline="30000" dirty="0"/>
              <a:t>5</a:t>
            </a:r>
            <a:r>
              <a:rPr lang="it-IT" sz="1300" dirty="0"/>
              <a:t>)</a:t>
            </a:r>
          </a:p>
          <a:p>
            <a:pPr algn="just"/>
            <a:r>
              <a:rPr lang="it-IT" sz="1300" dirty="0"/>
              <a:t>Un altro piccolo    </a:t>
            </a:r>
            <a:r>
              <a:rPr lang="it-IT" sz="1300" b="1" dirty="0">
                <a:hlinkClick r:id="rId3" action="ppaction://hlinksldjump"/>
              </a:rPr>
              <a:t>esempio</a:t>
            </a:r>
            <a:r>
              <a:rPr lang="it-IT" sz="1300" dirty="0"/>
              <a:t>   ? </a:t>
            </a:r>
          </a:p>
          <a:p>
            <a:pPr algn="just"/>
            <a:r>
              <a:rPr lang="it-IT" sz="1400" dirty="0"/>
              <a:t>Su queste basi si fonda il nostro "</a:t>
            </a:r>
            <a:r>
              <a:rPr lang="it-IT" sz="1400" b="1" dirty="0"/>
              <a:t>Campionato di Matematica Ricreativa</a:t>
            </a:r>
            <a:r>
              <a:rPr lang="it-IT" sz="1400" dirty="0"/>
              <a:t>" che</a:t>
            </a:r>
            <a:r>
              <a:rPr lang="it-IT" sz="1400" b="1" dirty="0"/>
              <a:t> è una gara matematica ma, tutti possono affrontarla, non è necessario frequentare corsi di matematica o conoscere complicate formule o teoremi</a:t>
            </a:r>
            <a:r>
              <a:rPr lang="it-IT" sz="1400" dirty="0"/>
              <a:t>, bastano, invece, soltanto un po’ di logica, un pizzico di fantasia ma, soprattutto, voglia di giocare e quell'intuizione che fa capire che un problema apparentemente molto complicato è in realtà più semplice di quello che sembrava. </a:t>
            </a:r>
          </a:p>
          <a:p>
            <a:pPr lvl="0" algn="just"/>
            <a:r>
              <a:rPr lang="it-IT" sz="1400" dirty="0"/>
              <a:t>Per questo </a:t>
            </a:r>
            <a:r>
              <a:rPr lang="it-IT" sz="1400" b="1" dirty="0"/>
              <a:t>IL CAMPIONATO È RIVOLTO A TUTTI GLI ASSOCIATI DELL’UNITRE, AGLI STUDENTI DELLA SCUOLA SECONDARIA ED A CHIUNQUE VOGLIA PARTECIPARE, INDIPENDENTEMENTE DALLE PROPRIE CONOSCENZE MATEMATICHE E DAI CORSI SEGUITI</a:t>
            </a:r>
            <a:r>
              <a:rPr lang="it-IT" sz="1400" dirty="0"/>
              <a:t>.</a:t>
            </a:r>
          </a:p>
        </p:txBody>
      </p:sp>
      <p:sp>
        <p:nvSpPr>
          <p:cNvPr id="4" name="Titolo 3"/>
          <p:cNvSpPr>
            <a:spLocks noGrp="1"/>
          </p:cNvSpPr>
          <p:nvPr>
            <p:ph type="title"/>
          </p:nvPr>
        </p:nvSpPr>
        <p:spPr>
          <a:xfrm>
            <a:off x="186322" y="185192"/>
            <a:ext cx="9561512" cy="435496"/>
          </a:xfrm>
        </p:spPr>
        <p:txBody>
          <a:bodyPr>
            <a:normAutofit/>
          </a:bodyPr>
          <a:lstStyle/>
          <a:p>
            <a:r>
              <a:rPr lang="it-IT" sz="1600" b="1" u="sng">
                <a:solidFill>
                  <a:srgbClr val="222222"/>
                </a:solidFill>
                <a:latin typeface="Arial" pitchFamily="34" charset="0"/>
                <a:ea typeface="Calibri"/>
                <a:cs typeface="Arial" pitchFamily="34" charset="0"/>
              </a:rPr>
              <a:t>FINALITA’ DEL PROGETTO</a:t>
            </a:r>
            <a:endParaRPr lang="it-IT" dirty="0"/>
          </a:p>
        </p:txBody>
      </p:sp>
      <p:sp>
        <p:nvSpPr>
          <p:cNvPr id="3" name="Segnaposto contenuto 2"/>
          <p:cNvSpPr>
            <a:spLocks noGrp="1"/>
          </p:cNvSpPr>
          <p:nvPr>
            <p:ph idx="4294967295"/>
          </p:nvPr>
        </p:nvSpPr>
        <p:spPr>
          <a:xfrm>
            <a:off x="2000672" y="548680"/>
            <a:ext cx="7747161" cy="2375669"/>
          </a:xfrm>
        </p:spPr>
        <p:txBody>
          <a:bodyPr>
            <a:noAutofit/>
          </a:bodyPr>
          <a:lstStyle/>
          <a:p>
            <a:pPr marL="0" indent="0">
              <a:buNone/>
            </a:pPr>
            <a:r>
              <a:rPr lang="it-IT" sz="1200" dirty="0">
                <a:latin typeface="Arial" pitchFamily="34" charset="0"/>
                <a:cs typeface="Arial" pitchFamily="34" charset="0"/>
              </a:rPr>
              <a:t>                                Non vogliamo convincere che la matematica </a:t>
            </a:r>
          </a:p>
          <a:p>
            <a:pPr marL="180000" lvl="0" indent="-180000" algn="just">
              <a:spcBef>
                <a:spcPts val="300"/>
              </a:spcBef>
            </a:pPr>
            <a:r>
              <a:rPr lang="it-IT" sz="1200" dirty="0">
                <a:latin typeface="Arial" pitchFamily="34" charset="0"/>
                <a:cs typeface="Arial" pitchFamily="34" charset="0"/>
              </a:rPr>
              <a:t>è uno strumento di conoscenza scientifica più potente di qualsiasi altro in quanto fonte di tutti gli altri (Astronomia, Chimica, Fisica, Biologia ecc.), </a:t>
            </a:r>
          </a:p>
          <a:p>
            <a:pPr marL="180000" indent="-180000" algn="just">
              <a:spcBef>
                <a:spcPts val="300"/>
              </a:spcBef>
            </a:pPr>
            <a:r>
              <a:rPr lang="it-IT" sz="1200" dirty="0">
                <a:latin typeface="Arial" pitchFamily="34" charset="0"/>
                <a:cs typeface="Arial" pitchFamily="34" charset="0"/>
              </a:rPr>
              <a:t>è alla base dì ogni forma d'arte armoniosa (Pittura, Scultura, Musica, Poesia ecc.), </a:t>
            </a:r>
          </a:p>
          <a:p>
            <a:pPr marL="180000" indent="-180000" algn="just">
              <a:spcBef>
                <a:spcPts val="300"/>
              </a:spcBef>
            </a:pPr>
            <a:r>
              <a:rPr lang="it-IT" sz="1200" dirty="0">
                <a:latin typeface="Arial" pitchFamily="34" charset="0"/>
                <a:cs typeface="Arial" pitchFamily="34" charset="0"/>
              </a:rPr>
              <a:t>serve tutti i giorni </a:t>
            </a:r>
          </a:p>
          <a:p>
            <a:pPr marL="180000" indent="-180000" algn="just">
              <a:spcBef>
                <a:spcPts val="300"/>
              </a:spcBef>
            </a:pPr>
            <a:r>
              <a:rPr lang="it-IT" sz="1200" dirty="0">
                <a:latin typeface="Arial" pitchFamily="34" charset="0"/>
                <a:cs typeface="Arial" pitchFamily="34" charset="0"/>
              </a:rPr>
              <a:t>la sua pratica è fondamentale per il progresso dell’umanità, </a:t>
            </a:r>
          </a:p>
          <a:p>
            <a:pPr marL="180000" indent="-180000"/>
            <a:r>
              <a:rPr lang="it-IT" sz="1200" dirty="0">
                <a:latin typeface="Arial" pitchFamily="34" charset="0"/>
                <a:cs typeface="Arial" pitchFamily="34" charset="0"/>
              </a:rPr>
              <a:t>è immortale: </a:t>
            </a:r>
          </a:p>
          <a:p>
            <a:pPr marL="0" indent="0">
              <a:spcBef>
                <a:spcPts val="0"/>
              </a:spcBef>
              <a:buNone/>
            </a:pPr>
            <a:r>
              <a:rPr lang="it-IT" sz="1200" dirty="0">
                <a:latin typeface="Arial" pitchFamily="34" charset="0"/>
                <a:cs typeface="Arial" pitchFamily="34" charset="0"/>
              </a:rPr>
              <a:t>                                          ma </a:t>
            </a:r>
            <a:r>
              <a:rPr lang="it-IT" sz="1200" b="1" dirty="0">
                <a:latin typeface="Arial" pitchFamily="34" charset="0"/>
                <a:cs typeface="Arial" pitchFamily="34" charset="0"/>
              </a:rPr>
              <a:t>semplicemente vogliamo </a:t>
            </a:r>
          </a:p>
          <a:p>
            <a:pPr marL="180000" lvl="0" indent="-180000" algn="just">
              <a:spcBef>
                <a:spcPts val="600"/>
              </a:spcBef>
            </a:pPr>
            <a:r>
              <a:rPr lang="it-IT" sz="1200" dirty="0">
                <a:latin typeface="Arial" pitchFamily="34" charset="0"/>
                <a:cs typeface="Arial" pitchFamily="34" charset="0"/>
              </a:rPr>
              <a:t>mostrare, attraverso giochi e test logici, il suo aspetto ludico e divertente,</a:t>
            </a:r>
          </a:p>
          <a:p>
            <a:pPr marL="180000" lvl="0" indent="-180000" algn="just">
              <a:spcBef>
                <a:spcPts val="300"/>
              </a:spcBef>
            </a:pPr>
            <a:r>
              <a:rPr lang="it-IT" sz="1200" dirty="0">
                <a:latin typeface="Arial" pitchFamily="34" charset="0"/>
                <a:cs typeface="Arial" pitchFamily="34" charset="0"/>
              </a:rPr>
              <a:t>far provare il piacere di risolvere problemi </a:t>
            </a:r>
          </a:p>
          <a:p>
            <a:pPr marL="180000" indent="0" algn="just">
              <a:spcBef>
                <a:spcPts val="300"/>
              </a:spcBef>
              <a:buNone/>
            </a:pPr>
            <a:r>
              <a:rPr lang="it-IT" sz="1200" dirty="0">
                <a:latin typeface="Arial" pitchFamily="34" charset="0"/>
                <a:cs typeface="Arial" pitchFamily="34" charset="0"/>
              </a:rPr>
              <a:t>                                                     e , quindi, </a:t>
            </a:r>
          </a:p>
        </p:txBody>
      </p:sp>
      <p:sp>
        <p:nvSpPr>
          <p:cNvPr id="8" name="Freccia a sinistra 7">
            <a:hlinkClick r:id="rId4" action="ppaction://hlinksldjump"/>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Oggetto 4">
            <a:extLst>
              <a:ext uri="{FF2B5EF4-FFF2-40B4-BE49-F238E27FC236}">
                <a16:creationId xmlns:a16="http://schemas.microsoft.com/office/drawing/2014/main" id="{B4F63BB6-4E27-792C-AA67-B171A4E3672C}"/>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5" imgW="18165938" imgH="25679337" progId="Acrobat.Document.DC">
                  <p:embed/>
                </p:oleObj>
              </mc:Choice>
              <mc:Fallback>
                <p:oleObj name="Acrobat Document" r:id="rId5"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6"/>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809726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3E04001-BFCD-625F-9C03-67A2CF6EB50D}"/>
              </a:ext>
            </a:extLst>
          </p:cNvPr>
          <p:cNvSpPr>
            <a:spLocks noGrp="1"/>
          </p:cNvSpPr>
          <p:nvPr>
            <p:ph sz="half" idx="1"/>
          </p:nvPr>
        </p:nvSpPr>
        <p:spPr>
          <a:xfrm>
            <a:off x="2072680" y="784574"/>
            <a:ext cx="7586760" cy="1220056"/>
          </a:xfrm>
        </p:spPr>
        <p:txBody>
          <a:bodyPr>
            <a:noAutofit/>
          </a:bodyPr>
          <a:lstStyle/>
          <a:p>
            <a:pPr marL="0" indent="0" algn="just">
              <a:lnSpc>
                <a:spcPct val="107000"/>
              </a:lnSpc>
              <a:spcBef>
                <a:spcPts val="0"/>
              </a:spcBef>
              <a:spcAft>
                <a:spcPts val="600"/>
              </a:spcAft>
              <a:buNone/>
            </a:pPr>
            <a:r>
              <a:rPr lang="it-IT"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Immagina di guidare un autobus. Lungo il tragitto ci sono 6 fermate. All'inizio sull'autobus ci sono 20 passeggeri. Ad ogni fermata salgono 4 passeggeri e ne scendono 3. L'autobus impiega 20 minuti a completare la sua corsa. </a:t>
            </a:r>
          </a:p>
          <a:p>
            <a:pPr marL="0" indent="0" algn="just">
              <a:lnSpc>
                <a:spcPct val="107000"/>
              </a:lnSpc>
              <a:spcBef>
                <a:spcPts val="0"/>
              </a:spcBef>
              <a:spcAft>
                <a:spcPts val="300"/>
              </a:spcAft>
              <a:buNone/>
            </a:pPr>
            <a:r>
              <a:rPr lang="it-IT" sz="14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Quanti anni ha l'autista?</a:t>
            </a:r>
            <a:endParaRPr lang="it-IT"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a:extLst>
              <a:ext uri="{FF2B5EF4-FFF2-40B4-BE49-F238E27FC236}">
                <a16:creationId xmlns:a16="http://schemas.microsoft.com/office/drawing/2014/main" id="{DFAFA896-8C0C-355A-37CF-6EC93960B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494" y="2697087"/>
            <a:ext cx="4939060" cy="2525094"/>
          </a:xfrm>
          <a:prstGeom prst="rect">
            <a:avLst/>
          </a:prstGeom>
        </p:spPr>
      </p:pic>
      <p:sp>
        <p:nvSpPr>
          <p:cNvPr id="9" name="CasellaDiTesto 8">
            <a:extLst>
              <a:ext uri="{FF2B5EF4-FFF2-40B4-BE49-F238E27FC236}">
                <a16:creationId xmlns:a16="http://schemas.microsoft.com/office/drawing/2014/main" id="{44FC5FF3-C0CE-E8A8-0E09-9AECF60B88F1}"/>
              </a:ext>
            </a:extLst>
          </p:cNvPr>
          <p:cNvSpPr txBox="1"/>
          <p:nvPr/>
        </p:nvSpPr>
        <p:spPr>
          <a:xfrm>
            <a:off x="200472" y="5456537"/>
            <a:ext cx="9458968" cy="1031051"/>
          </a:xfrm>
          <a:prstGeom prst="rect">
            <a:avLst/>
          </a:prstGeom>
          <a:solidFill>
            <a:schemeClr val="bg2">
              <a:lumMod val="75000"/>
            </a:schemeClr>
          </a:solidFill>
        </p:spPr>
        <p:txBody>
          <a:bodyPr wrap="square">
            <a:spAutoFit/>
          </a:bodyPr>
          <a:lstStyle/>
          <a:p>
            <a:pPr algn="just" rtl="0">
              <a:spcAft>
                <a:spcPts val="600"/>
              </a:spcAft>
            </a:pPr>
            <a:r>
              <a:rPr lang="it-IT" sz="1400" b="0" i="0" dirty="0">
                <a:effectLst/>
                <a:latin typeface="Open Sans" panose="020B0606030504020204" pitchFamily="34" charset="0"/>
              </a:rPr>
              <a:t>È un approccio scherzoso ai piccoli tranelli del linguaggio e alle ingenuità in cui non si deve cascare quando si fa matematica. La risposta giusta al quesito non è la prima che si presenta alla mente, bisogna riflettere! </a:t>
            </a:r>
          </a:p>
          <a:p>
            <a:pPr algn="just" rtl="0"/>
            <a:r>
              <a:rPr lang="it-IT" sz="1400" b="0" i="0" dirty="0">
                <a:effectLst/>
                <a:latin typeface="Open Sans" panose="020B0606030504020204" pitchFamily="34" charset="0"/>
              </a:rPr>
              <a:t>Il grande matematico </a:t>
            </a:r>
            <a:r>
              <a:rPr lang="it-IT" sz="1400" b="1" i="0" dirty="0">
                <a:effectLst/>
                <a:latin typeface="Open Sans" panose="020B0606030504020204" pitchFamily="34" charset="0"/>
              </a:rPr>
              <a:t>Giuseppe Peano</a:t>
            </a:r>
            <a:r>
              <a:rPr lang="it-IT" sz="1400" b="0" i="0" dirty="0">
                <a:effectLst/>
                <a:latin typeface="Open Sans" panose="020B0606030504020204" pitchFamily="34" charset="0"/>
              </a:rPr>
              <a:t> ha inserito test di questo tipo nel suo libro di giochi di aritmetica. Diceva che “</a:t>
            </a:r>
            <a:r>
              <a:rPr lang="it-IT" sz="1400" b="0" i="1" dirty="0">
                <a:effectLst/>
                <a:latin typeface="Open Sans" panose="020B0606030504020204" pitchFamily="34" charset="0"/>
              </a:rPr>
              <a:t>sono dilettevoli e acuiscono la mente</a:t>
            </a:r>
            <a:r>
              <a:rPr lang="it-IT" sz="1400" b="0" i="0" dirty="0">
                <a:effectLst/>
                <a:latin typeface="Open Sans" panose="020B0606030504020204" pitchFamily="34" charset="0"/>
              </a:rPr>
              <a:t>“.</a:t>
            </a:r>
          </a:p>
        </p:txBody>
      </p:sp>
      <p:graphicFrame>
        <p:nvGraphicFramePr>
          <p:cNvPr id="10" name="Oggetto 9">
            <a:extLst>
              <a:ext uri="{FF2B5EF4-FFF2-40B4-BE49-F238E27FC236}">
                <a16:creationId xmlns:a16="http://schemas.microsoft.com/office/drawing/2014/main" id="{42627A38-4A2F-0062-5F3E-29A70577FED3}"/>
              </a:ext>
            </a:extLst>
          </p:cNvPr>
          <p:cNvGraphicFramePr>
            <a:graphicFrameLocks noChangeAspect="1"/>
          </p:cNvGraphicFramePr>
          <p:nvPr>
            <p:extLst>
              <p:ext uri="{D42A27DB-BD31-4B8C-83A1-F6EECF244321}">
                <p14:modId xmlns:p14="http://schemas.microsoft.com/office/powerpoint/2010/main" val="466827805"/>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3" imgW="18165938" imgH="25679337" progId="Acrobat.Document.DC">
                  <p:embed/>
                </p:oleObj>
              </mc:Choice>
              <mc:Fallback>
                <p:oleObj name="Acrobat Document" r:id="rId3" imgW="18165938" imgH="25679337" progId="Acrobat.Document.DC">
                  <p:embed/>
                  <p:pic>
                    <p:nvPicPr>
                      <p:cNvPr id="5" name="Oggetto 4">
                        <a:extLst>
                          <a:ext uri="{FF2B5EF4-FFF2-40B4-BE49-F238E27FC236}">
                            <a16:creationId xmlns:a16="http://schemas.microsoft.com/office/drawing/2014/main" id="{51BAE61C-9F7F-B4C3-19FB-3E38A7017277}"/>
                          </a:ext>
                        </a:extLst>
                      </p:cNvPr>
                      <p:cNvPicPr/>
                      <p:nvPr/>
                    </p:nvPicPr>
                    <p:blipFill>
                      <a:blip r:embed="rId4"/>
                      <a:stretch>
                        <a:fillRect/>
                      </a:stretch>
                    </p:blipFill>
                    <p:spPr>
                      <a:xfrm>
                        <a:off x="0" y="0"/>
                        <a:ext cx="1924026" cy="2719329"/>
                      </a:xfrm>
                      <a:prstGeom prst="rect">
                        <a:avLst/>
                      </a:prstGeom>
                    </p:spPr>
                  </p:pic>
                </p:oleObj>
              </mc:Fallback>
            </mc:AlternateContent>
          </a:graphicData>
        </a:graphic>
      </p:graphicFrame>
      <p:sp>
        <p:nvSpPr>
          <p:cNvPr id="11" name="Titolo 1">
            <a:extLst>
              <a:ext uri="{FF2B5EF4-FFF2-40B4-BE49-F238E27FC236}">
                <a16:creationId xmlns:a16="http://schemas.microsoft.com/office/drawing/2014/main" id="{325C02ED-3FD1-5B69-2CAA-1C009428A02F}"/>
              </a:ext>
            </a:extLst>
          </p:cNvPr>
          <p:cNvSpPr>
            <a:spLocks noGrp="1"/>
          </p:cNvSpPr>
          <p:nvPr>
            <p:ph type="title"/>
          </p:nvPr>
        </p:nvSpPr>
        <p:spPr>
          <a:xfrm>
            <a:off x="1924050" y="0"/>
            <a:ext cx="7981950" cy="731834"/>
          </a:xfrm>
        </p:spPr>
        <p:txBody>
          <a:bodyPr>
            <a:noAutofit/>
          </a:bodyPr>
          <a:lstStyle/>
          <a:p>
            <a:r>
              <a:rPr lang="it-IT" sz="2000" b="1" dirty="0">
                <a:latin typeface="Bangle" pitchFamily="2" charset="0"/>
              </a:rPr>
              <a:t>Gli anni dell’autista</a:t>
            </a:r>
            <a:endParaRPr lang="it-IT" sz="2000" dirty="0">
              <a:latin typeface="Bangle" pitchFamily="2" charset="0"/>
            </a:endParaRPr>
          </a:p>
        </p:txBody>
      </p:sp>
      <p:pic>
        <p:nvPicPr>
          <p:cNvPr id="12" name="Immagine 11">
            <a:extLst>
              <a:ext uri="{FF2B5EF4-FFF2-40B4-BE49-F238E27FC236}">
                <a16:creationId xmlns:a16="http://schemas.microsoft.com/office/drawing/2014/main" id="{2A08A86E-FD86-6773-6B4A-6874DCF818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488505" y="3041787"/>
            <a:ext cx="858835" cy="2081892"/>
          </a:xfrm>
          <a:prstGeom prst="rect">
            <a:avLst/>
          </a:prstGeom>
          <a:ln>
            <a:noFill/>
          </a:ln>
          <a:effectLst/>
        </p:spPr>
      </p:pic>
      <p:pic>
        <p:nvPicPr>
          <p:cNvPr id="13" name="Picture 2" descr="C:\Users\UTENTE\Documents\UNITRE\Giuseppina\aa 2019-2020\Festa della Matematica\CAMPIONATO 2020\superati\th.jpg">
            <a:extLst>
              <a:ext uri="{FF2B5EF4-FFF2-40B4-BE49-F238E27FC236}">
                <a16:creationId xmlns:a16="http://schemas.microsoft.com/office/drawing/2014/main" id="{95237EB4-D0DD-99D0-5948-532CD55CB5E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504" y="2864815"/>
            <a:ext cx="858835" cy="2283205"/>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4" name="Segnaposto contenuto 3">
            <a:extLst>
              <a:ext uri="{FF2B5EF4-FFF2-40B4-BE49-F238E27FC236}">
                <a16:creationId xmlns:a16="http://schemas.microsoft.com/office/drawing/2014/main" id="{E7ADE930-15EB-09A7-7ECD-4B0305087A7E}"/>
              </a:ext>
            </a:extLst>
          </p:cNvPr>
          <p:cNvSpPr txBox="1">
            <a:spLocks/>
          </p:cNvSpPr>
          <p:nvPr/>
        </p:nvSpPr>
        <p:spPr>
          <a:xfrm>
            <a:off x="1017705" y="3772755"/>
            <a:ext cx="2606228" cy="7318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L'autista sei tu. </a:t>
            </a:r>
          </a:p>
          <a:p>
            <a:pPr marL="0" indent="0" algn="ctr">
              <a:buNone/>
            </a:pPr>
            <a:r>
              <a:rPr lang="it-IT" sz="2000"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Quanti anni hai?</a:t>
            </a:r>
            <a:endParaRPr lang="it-IT" sz="2000" dirty="0">
              <a:latin typeface="Bangle" pitchFamily="2" charset="0"/>
            </a:endParaRPr>
          </a:p>
        </p:txBody>
      </p:sp>
      <p:sp>
        <p:nvSpPr>
          <p:cNvPr id="15" name="Freccia a sinistra 14">
            <a:hlinkClick r:id="rId7" action="ppaction://hlinksldjump"/>
            <a:extLst>
              <a:ext uri="{FF2B5EF4-FFF2-40B4-BE49-F238E27FC236}">
                <a16:creationId xmlns:a16="http://schemas.microsoft.com/office/drawing/2014/main" id="{133FEA0B-190A-4674-1018-01C7276D0B4F}"/>
              </a:ext>
            </a:extLst>
          </p:cNvPr>
          <p:cNvSpPr/>
          <p:nvPr/>
        </p:nvSpPr>
        <p:spPr>
          <a:xfrm>
            <a:off x="9345489" y="6479628"/>
            <a:ext cx="402344" cy="242316"/>
          </a:xfrm>
          <a:prstGeom prst="lef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81E5B5E-077A-BFEA-EE84-040E937E03BC}"/>
              </a:ext>
            </a:extLst>
          </p:cNvPr>
          <p:cNvSpPr/>
          <p:nvPr/>
        </p:nvSpPr>
        <p:spPr>
          <a:xfrm>
            <a:off x="5373048" y="1975295"/>
            <a:ext cx="1083951" cy="276999"/>
          </a:xfrm>
          <a:prstGeom prst="rect">
            <a:avLst/>
          </a:prstGeom>
          <a:solidFill>
            <a:schemeClr val="bg1"/>
          </a:solidFill>
          <a:scene3d>
            <a:camera prst="orthographicFront"/>
            <a:lightRig rig="threePt" dir="t"/>
          </a:scene3d>
          <a:sp3d>
            <a:bevelT/>
          </a:sp3d>
        </p:spPr>
        <p:txBody>
          <a:bodyPr wrap="none">
            <a:spAutoFit/>
          </a:bodyPr>
          <a:lstStyle/>
          <a:p>
            <a:r>
              <a:rPr lang="it-IT" sz="1200" b="1" dirty="0"/>
              <a:t>SOLUZIONE</a:t>
            </a:r>
            <a:endParaRPr lang="it-IT" sz="1200" dirty="0"/>
          </a:p>
        </p:txBody>
      </p:sp>
    </p:spTree>
    <p:extLst>
      <p:ext uri="{BB962C8B-B14F-4D97-AF65-F5344CB8AC3E}">
        <p14:creationId xmlns:p14="http://schemas.microsoft.com/office/powerpoint/2010/main" val="23717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53" presetClass="entr" presetSubtype="16" fill="hold" grpId="0" nodeType="afterEffect">
                                  <p:stCondLst>
                                    <p:cond delay="100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p:cTn id="11" dur="75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3" dur="750"/>
                                        <p:tgtEl>
                                          <p:spTgt spid="14">
                                            <p:txEl>
                                              <p:pRg st="0" end="0"/>
                                            </p:txEl>
                                          </p:spTgt>
                                        </p:tgtEl>
                                      </p:cBhvr>
                                    </p:animEffect>
                                  </p:childTnLst>
                                </p:cTn>
                              </p:par>
                            </p:childTnLst>
                          </p:cTn>
                        </p:par>
                        <p:par>
                          <p:cTn id="14" fill="hold">
                            <p:stCondLst>
                              <p:cond delay="2750"/>
                            </p:stCondLst>
                            <p:childTnLst>
                              <p:par>
                                <p:cTn id="15" presetID="53" presetClass="entr" presetSubtype="16" fill="hold" grpId="0" nodeType="afterEffect">
                                  <p:stCondLst>
                                    <p:cond delay="100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p:cTn id="17" dur="75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9" dur="750"/>
                                        <p:tgtEl>
                                          <p:spTgt spid="14">
                                            <p:txEl>
                                              <p:pRg st="1" end="1"/>
                                            </p:txEl>
                                          </p:spTgt>
                                        </p:tgtEl>
                                      </p:cBhvr>
                                    </p:animEffect>
                                  </p:childTnLst>
                                </p:cTn>
                              </p:par>
                            </p:childTnLst>
                          </p:cTn>
                        </p:par>
                        <p:par>
                          <p:cTn id="20" fill="hold">
                            <p:stCondLst>
                              <p:cond delay="4500"/>
                            </p:stCondLst>
                            <p:childTnLst>
                              <p:par>
                                <p:cTn id="21" presetID="53" presetClass="entr" presetSubtype="16"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1023" y="620697"/>
            <a:ext cx="7437350" cy="2055079"/>
          </a:xfrm>
        </p:spPr>
        <p:txBody>
          <a:bodyPr rIns="126000">
            <a:noAutofit/>
          </a:bodyPr>
          <a:lstStyle/>
          <a:p>
            <a:pPr marL="0" indent="0">
              <a:buNone/>
            </a:pPr>
            <a:r>
              <a:rPr lang="it-IT" sz="1500" dirty="0">
                <a:latin typeface="Arial" pitchFamily="34" charset="0"/>
                <a:cs typeface="Arial" pitchFamily="34" charset="0"/>
              </a:rPr>
              <a:t>Il </a:t>
            </a:r>
            <a:r>
              <a:rPr lang="it-IT" sz="1500" b="1" dirty="0">
                <a:latin typeface="Arial" pitchFamily="34" charset="0"/>
                <a:cs typeface="Arial" pitchFamily="34" charset="0"/>
              </a:rPr>
              <a:t>3° Campionato Nazionale di Matematica Ricreativa</a:t>
            </a:r>
            <a:r>
              <a:rPr lang="it-IT" sz="1500" dirty="0">
                <a:latin typeface="Arial" pitchFamily="34" charset="0"/>
                <a:cs typeface="Arial" pitchFamily="34" charset="0"/>
              </a:rPr>
              <a:t> </a:t>
            </a:r>
          </a:p>
          <a:p>
            <a:pPr marL="0" indent="0">
              <a:buNone/>
            </a:pPr>
            <a:r>
              <a:rPr lang="it-IT" sz="1500" b="1" dirty="0">
                <a:latin typeface="Arial" pitchFamily="34" charset="0"/>
                <a:cs typeface="Arial" pitchFamily="34" charset="0"/>
              </a:rPr>
              <a:t>                     “L’UNITRE GIOCA CON LA MATEMATICA” </a:t>
            </a:r>
          </a:p>
          <a:p>
            <a:pPr marL="0" indent="0" algn="just">
              <a:buNone/>
            </a:pPr>
            <a:r>
              <a:rPr lang="it-IT" sz="1500" dirty="0">
                <a:latin typeface="Arial" pitchFamily="34" charset="0"/>
                <a:cs typeface="Arial" pitchFamily="34" charset="0"/>
              </a:rPr>
              <a:t>è una gara che si terrà a Ferrandina sabato </a:t>
            </a:r>
            <a:r>
              <a:rPr lang="it-IT" sz="1500" b="1" dirty="0">
                <a:latin typeface="Arial" pitchFamily="34" charset="0"/>
                <a:cs typeface="Arial" pitchFamily="34" charset="0"/>
              </a:rPr>
              <a:t>20 maggio 2023</a:t>
            </a:r>
            <a:r>
              <a:rPr lang="it-IT" sz="1500" dirty="0">
                <a:latin typeface="Arial" pitchFamily="34" charset="0"/>
                <a:cs typeface="Arial" pitchFamily="34" charset="0"/>
              </a:rPr>
              <a:t> alle ore 10.00 nella sede dell’Unitre c/o Monastero Santa Chiara in Largo Palestro, sotto la direzione di una commissione giudicatrice. </a:t>
            </a:r>
          </a:p>
          <a:p>
            <a:pPr marL="0" indent="0" algn="just">
              <a:buNone/>
            </a:pPr>
            <a:r>
              <a:rPr lang="it-IT" sz="1500" dirty="0">
                <a:latin typeface="Arial" pitchFamily="34" charset="0"/>
                <a:cs typeface="Arial" pitchFamily="34" charset="0"/>
              </a:rPr>
              <a:t>In questa competizione i concorrenti, divisi in cinque categorie, dovranno risolvere individualmente una serie di giochi matematici (quesiti di logica, matematica e intuito) nel tempo di 2 ore con premiazioni a fine giornata.</a:t>
            </a:r>
          </a:p>
        </p:txBody>
      </p:sp>
      <p:sp>
        <p:nvSpPr>
          <p:cNvPr id="5" name="Rettangolo 4"/>
          <p:cNvSpPr/>
          <p:nvPr/>
        </p:nvSpPr>
        <p:spPr>
          <a:xfrm>
            <a:off x="6" y="16239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4" name="Rettangolo 3"/>
          <p:cNvSpPr/>
          <p:nvPr/>
        </p:nvSpPr>
        <p:spPr>
          <a:xfrm>
            <a:off x="200472" y="2675770"/>
            <a:ext cx="9373749" cy="4016484"/>
          </a:xfrm>
          <a:prstGeom prst="rect">
            <a:avLst/>
          </a:prstGeom>
        </p:spPr>
        <p:txBody>
          <a:bodyPr wrap="square" rIns="126000">
            <a:spAutoFit/>
          </a:bodyPr>
          <a:lstStyle/>
          <a:p>
            <a:pPr lvl="0" algn="just">
              <a:spcBef>
                <a:spcPts val="600"/>
              </a:spcBef>
            </a:pPr>
            <a:r>
              <a:rPr lang="it-IT" sz="1200" dirty="0">
                <a:latin typeface="Arial" pitchFamily="34" charset="0"/>
                <a:cs typeface="Arial" pitchFamily="34" charset="0"/>
              </a:rPr>
              <a:t> </a:t>
            </a:r>
            <a:r>
              <a:rPr lang="it-IT" sz="1200" b="1" dirty="0">
                <a:latin typeface="Arial" pitchFamily="34" charset="0"/>
                <a:cs typeface="Arial" pitchFamily="34" charset="0"/>
              </a:rPr>
              <a:t>   1.   PROMOTORI</a:t>
            </a:r>
            <a:endParaRPr lang="it-IT" sz="1200" dirty="0">
              <a:latin typeface="Arial" pitchFamily="34" charset="0"/>
              <a:cs typeface="Arial" pitchFamily="34" charset="0"/>
            </a:endParaRPr>
          </a:p>
          <a:p>
            <a:pPr algn="just"/>
            <a:r>
              <a:rPr lang="it-IT" sz="1200" dirty="0" err="1">
                <a:latin typeface="Arial" pitchFamily="34" charset="0"/>
                <a:cs typeface="Arial" pitchFamily="34" charset="0"/>
              </a:rPr>
              <a:t>L’Unitre</a:t>
            </a:r>
            <a:r>
              <a:rPr lang="it-IT" sz="1200" dirty="0">
                <a:latin typeface="Arial" pitchFamily="34" charset="0"/>
                <a:cs typeface="Arial" pitchFamily="34" charset="0"/>
              </a:rPr>
              <a:t> di Ferrandina, con il patrocinio del Comune di Ferrandina, istituisce il       </a:t>
            </a:r>
            <a:r>
              <a:rPr lang="it-IT" sz="1200" b="1" dirty="0">
                <a:latin typeface="Arial" pitchFamily="34" charset="0"/>
                <a:cs typeface="Arial" pitchFamily="34" charset="0"/>
              </a:rPr>
              <a:t>3° Campionato Nazionale di Matematica Ricreativa</a:t>
            </a:r>
            <a:r>
              <a:rPr lang="it-IT" sz="1200" dirty="0">
                <a:latin typeface="Arial" pitchFamily="34" charset="0"/>
                <a:cs typeface="Arial" pitchFamily="34" charset="0"/>
              </a:rPr>
              <a:t>  </a:t>
            </a:r>
          </a:p>
          <a:p>
            <a:pPr algn="ctr"/>
            <a:r>
              <a:rPr lang="it-IT" sz="1200" dirty="0">
                <a:latin typeface="Arial" pitchFamily="34" charset="0"/>
                <a:cs typeface="Arial" pitchFamily="34" charset="0"/>
              </a:rPr>
              <a:t> </a:t>
            </a:r>
            <a:r>
              <a:rPr lang="it-IT" sz="1200" b="1" dirty="0">
                <a:latin typeface="Arial" pitchFamily="34" charset="0"/>
                <a:cs typeface="Arial" pitchFamily="34" charset="0"/>
              </a:rPr>
              <a:t>“L’UNITRE GIOCA CON LA MATEMATICA” </a:t>
            </a:r>
          </a:p>
          <a:p>
            <a:pPr algn="just">
              <a:spcBef>
                <a:spcPts val="600"/>
              </a:spcBef>
            </a:pPr>
            <a:r>
              <a:rPr lang="it-IT" sz="1200" b="1" dirty="0">
                <a:latin typeface="Arial" pitchFamily="34" charset="0"/>
                <a:cs typeface="Arial" pitchFamily="34" charset="0"/>
              </a:rPr>
              <a:t>     2.   CONCORRENTI</a:t>
            </a:r>
          </a:p>
          <a:p>
            <a:pPr algn="just"/>
            <a:r>
              <a:rPr lang="it-IT" sz="1200" dirty="0">
                <a:latin typeface="Arial" pitchFamily="34" charset="0"/>
                <a:cs typeface="Arial" pitchFamily="34" charset="0"/>
              </a:rPr>
              <a:t>Potranno partecipare al campionato tutti gli associati studenti e docenti delle UNITRE, gli studenti della scuola secondaria e tutti coloro i quali</a:t>
            </a:r>
            <a:r>
              <a:rPr lang="it-IT" sz="1200" dirty="0">
                <a:solidFill>
                  <a:srgbClr val="FF0000"/>
                </a:solidFill>
                <a:latin typeface="Arial" pitchFamily="34" charset="0"/>
                <a:cs typeface="Arial" pitchFamily="34" charset="0"/>
              </a:rPr>
              <a:t> </a:t>
            </a:r>
            <a:r>
              <a:rPr lang="it-IT" sz="1200" dirty="0">
                <a:latin typeface="Arial" pitchFamily="34" charset="0"/>
                <a:cs typeface="Arial" pitchFamily="34" charset="0"/>
              </a:rPr>
              <a:t>dimostrano interesse per la materia e fanno domanda di partecipazione. </a:t>
            </a:r>
            <a:r>
              <a:rPr lang="it-IT" sz="1200" b="1" dirty="0">
                <a:latin typeface="Arial" pitchFamily="34" charset="0"/>
                <a:cs typeface="Arial" pitchFamily="34" charset="0"/>
              </a:rPr>
              <a:t>Non è necessario frequentare corsi di matematica.</a:t>
            </a:r>
          </a:p>
          <a:p>
            <a:pPr algn="just"/>
            <a:r>
              <a:rPr lang="it-IT" sz="1200" dirty="0">
                <a:latin typeface="Arial" pitchFamily="34" charset="0"/>
                <a:cs typeface="Arial" pitchFamily="34" charset="0"/>
              </a:rPr>
              <a:t>I concorrenti dovranno partecipare al Campionato individualmente.</a:t>
            </a:r>
          </a:p>
          <a:p>
            <a:pPr lvl="0" algn="just">
              <a:spcBef>
                <a:spcPts val="600"/>
              </a:spcBef>
            </a:pPr>
            <a:r>
              <a:rPr lang="it-IT" sz="1200" b="1" dirty="0">
                <a:latin typeface="Arial" pitchFamily="34" charset="0"/>
                <a:cs typeface="Arial" pitchFamily="34" charset="0"/>
              </a:rPr>
              <a:t>     3.   CATEGORIE</a:t>
            </a:r>
          </a:p>
          <a:p>
            <a:r>
              <a:rPr lang="it-IT" sz="1200" dirty="0">
                <a:latin typeface="Arial" pitchFamily="34" charset="0"/>
                <a:cs typeface="Arial" pitchFamily="34" charset="0"/>
              </a:rPr>
              <a:t>Il campionato è suddiviso in 5 categorie:      </a:t>
            </a:r>
            <a:r>
              <a:rPr lang="it-IT" sz="1200" b="1" dirty="0">
                <a:latin typeface="Arial" pitchFamily="34" charset="0"/>
                <a:cs typeface="Arial" pitchFamily="34" charset="0"/>
              </a:rPr>
              <a:t>S1</a:t>
            </a:r>
            <a:r>
              <a:rPr lang="it-IT" sz="1200" dirty="0">
                <a:latin typeface="Arial" pitchFamily="34" charset="0"/>
                <a:cs typeface="Arial" pitchFamily="34" charset="0"/>
              </a:rPr>
              <a:t> studenti della scuola secondaria di I grado, </a:t>
            </a:r>
          </a:p>
          <a:p>
            <a:r>
              <a:rPr lang="it-IT" sz="1200" b="1" dirty="0">
                <a:latin typeface="Arial" pitchFamily="34" charset="0"/>
                <a:cs typeface="Arial" pitchFamily="34" charset="0"/>
              </a:rPr>
              <a:t>			     S2</a:t>
            </a:r>
            <a:r>
              <a:rPr lang="it-IT" sz="1200" dirty="0">
                <a:latin typeface="Arial" pitchFamily="34" charset="0"/>
                <a:cs typeface="Arial" pitchFamily="34" charset="0"/>
              </a:rPr>
              <a:t> studenti del biennio della scuola secondaria di II grado, </a:t>
            </a:r>
          </a:p>
          <a:p>
            <a:r>
              <a:rPr lang="it-IT" sz="1200" b="1" dirty="0">
                <a:latin typeface="Arial" pitchFamily="34" charset="0"/>
                <a:cs typeface="Arial" pitchFamily="34" charset="0"/>
              </a:rPr>
              <a:t>			     S3</a:t>
            </a:r>
            <a:r>
              <a:rPr lang="it-IT" sz="1200" dirty="0">
                <a:latin typeface="Arial" pitchFamily="34" charset="0"/>
                <a:cs typeface="Arial" pitchFamily="34" charset="0"/>
              </a:rPr>
              <a:t> studenti del triennio della scuola secondaria di II grado, </a:t>
            </a:r>
          </a:p>
          <a:p>
            <a:pPr algn="just"/>
            <a:r>
              <a:rPr lang="it-IT" sz="1200" b="1" dirty="0">
                <a:latin typeface="Arial" pitchFamily="34" charset="0"/>
                <a:cs typeface="Arial" pitchFamily="34" charset="0"/>
              </a:rPr>
              <a:t>			     A1</a:t>
            </a:r>
            <a:r>
              <a:rPr lang="it-IT" sz="1200" dirty="0">
                <a:latin typeface="Arial" pitchFamily="34" charset="0"/>
                <a:cs typeface="Arial" pitchFamily="34" charset="0"/>
              </a:rPr>
              <a:t> adulti privi di specifiche conoscenze matematiche (concorrenti che non hanno fatto studi</a:t>
            </a:r>
          </a:p>
          <a:p>
            <a:pPr algn="just"/>
            <a:r>
              <a:rPr lang="it-IT" sz="1200" dirty="0">
                <a:latin typeface="Arial" pitchFamily="34" charset="0"/>
                <a:cs typeface="Arial" pitchFamily="34" charset="0"/>
              </a:rPr>
              <a:t>  		                               scientifici),</a:t>
            </a:r>
          </a:p>
          <a:p>
            <a:pPr algn="just"/>
            <a:r>
              <a:rPr lang="it-IT" sz="1200" b="1" dirty="0">
                <a:latin typeface="Arial" pitchFamily="34" charset="0"/>
                <a:cs typeface="Arial" pitchFamily="34" charset="0"/>
              </a:rPr>
              <a:t>			     A2 </a:t>
            </a:r>
            <a:r>
              <a:rPr lang="it-IT" sz="1200" dirty="0">
                <a:latin typeface="Arial" pitchFamily="34" charset="0"/>
                <a:cs typeface="Arial" pitchFamily="34" charset="0"/>
              </a:rPr>
              <a:t>adulti forniti di istruzione specifica in matematica (concorrenti che hanno fatto studi</a:t>
            </a:r>
          </a:p>
          <a:p>
            <a:pPr algn="just"/>
            <a:r>
              <a:rPr lang="it-IT" sz="1200" dirty="0">
                <a:latin typeface="Arial" pitchFamily="34" charset="0"/>
                <a:cs typeface="Arial" pitchFamily="34" charset="0"/>
              </a:rPr>
              <a:t>			          scientifici).</a:t>
            </a:r>
          </a:p>
          <a:p>
            <a:pPr algn="just"/>
            <a:r>
              <a:rPr lang="it-IT" sz="1200" dirty="0">
                <a:latin typeface="Arial" pitchFamily="34" charset="0"/>
                <a:cs typeface="Arial" pitchFamily="34" charset="0"/>
              </a:rPr>
              <a:t>Le difficoltà dei "giochi" sono previste in funzione di ciascuna categoria.</a:t>
            </a:r>
          </a:p>
          <a:p>
            <a:pPr algn="just">
              <a:spcBef>
                <a:spcPts val="600"/>
              </a:spcBef>
            </a:pPr>
            <a:r>
              <a:rPr lang="it-IT" sz="1200" b="1" dirty="0">
                <a:latin typeface="Arial" pitchFamily="34" charset="0"/>
                <a:cs typeface="Arial" pitchFamily="34" charset="0"/>
              </a:rPr>
              <a:t>      4.   COMMISSIONE GIUDICATRICE </a:t>
            </a:r>
          </a:p>
          <a:p>
            <a:pPr algn="just"/>
            <a:r>
              <a:rPr lang="it-IT" sz="1200" dirty="0">
                <a:latin typeface="Arial" pitchFamily="34" charset="0"/>
                <a:cs typeface="Arial" pitchFamily="34" charset="0"/>
              </a:rPr>
              <a:t>La Commissione giudicatrice sarà composta da 2 membri e da un Presidente appositamente nominati. I componenti della commissione saranno resi noti entro il 29.04.2023.</a:t>
            </a:r>
          </a:p>
          <a:p>
            <a:pPr algn="just"/>
            <a:r>
              <a:rPr lang="it-IT" sz="1200" dirty="0">
                <a:latin typeface="Arial" pitchFamily="34" charset="0"/>
                <a:cs typeface="Arial" pitchFamily="34" charset="0"/>
              </a:rPr>
              <a:t>Il giudizio della Commissione sarà insindacabile e inappellabile.</a:t>
            </a:r>
          </a:p>
        </p:txBody>
      </p:sp>
      <p:sp>
        <p:nvSpPr>
          <p:cNvPr id="7" name="Freccia a destra 6">
            <a:hlinkClick r:id="rId2" action="ppaction://hlinksldjump"/>
          </p:cNvPr>
          <p:cNvSpPr/>
          <p:nvPr/>
        </p:nvSpPr>
        <p:spPr>
          <a:xfrm>
            <a:off x="9157025" y="6453336"/>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Oggetto 1">
            <a:extLst>
              <a:ext uri="{FF2B5EF4-FFF2-40B4-BE49-F238E27FC236}">
                <a16:creationId xmlns:a16="http://schemas.microsoft.com/office/drawing/2014/main" id="{0E5CE9BF-D038-5927-DEDA-36892820188F}"/>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3" imgW="18165938" imgH="25679337" progId="Acrobat.Document.DC">
                  <p:embed/>
                </p:oleObj>
              </mc:Choice>
              <mc:Fallback>
                <p:oleObj name="Acrobat Document" r:id="rId3"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4"/>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2400855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80126" y="680015"/>
            <a:ext cx="7437350" cy="2039313"/>
          </a:xfrm>
        </p:spPr>
        <p:txBody>
          <a:bodyPr rIns="126000">
            <a:noAutofit/>
          </a:bodyPr>
          <a:lstStyle/>
          <a:p>
            <a:pPr marL="0" indent="0" algn="just">
              <a:spcBef>
                <a:spcPts val="600"/>
              </a:spcBef>
              <a:buNone/>
            </a:pPr>
            <a:r>
              <a:rPr lang="it-IT" sz="1400" b="1" dirty="0">
                <a:latin typeface="Arial" pitchFamily="34" charset="0"/>
                <a:cs typeface="Arial" pitchFamily="34" charset="0"/>
              </a:rPr>
              <a:t>COME PARTECIPARE </a:t>
            </a:r>
          </a:p>
          <a:p>
            <a:pPr marL="0" lvl="0" indent="0" algn="just">
              <a:spcBef>
                <a:spcPts val="1800"/>
              </a:spcBef>
              <a:buNone/>
            </a:pPr>
            <a:r>
              <a:rPr lang="it-IT" sz="1300" b="1" dirty="0">
                <a:latin typeface="Arial" pitchFamily="34" charset="0"/>
                <a:cs typeface="Arial" pitchFamily="34" charset="0"/>
              </a:rPr>
              <a:t>     5.   INFORMAZIONI DA LEGGERE PRIMA DI ISCRIVERSI </a:t>
            </a:r>
          </a:p>
          <a:p>
            <a:pPr marL="0" indent="0">
              <a:spcBef>
                <a:spcPts val="0"/>
              </a:spcBef>
              <a:buNone/>
            </a:pPr>
            <a:r>
              <a:rPr lang="it-IT" sz="1200" dirty="0">
                <a:latin typeface="Arial" pitchFamily="34" charset="0"/>
                <a:cs typeface="Arial" pitchFamily="34" charset="0"/>
              </a:rPr>
              <a:t>Per partecipare occorrono due condizioni (entrambe):</a:t>
            </a:r>
          </a:p>
          <a:p>
            <a:pPr marL="216000" lvl="0" indent="-216000" algn="just">
              <a:spcBef>
                <a:spcPts val="0"/>
              </a:spcBef>
            </a:pPr>
            <a:r>
              <a:rPr lang="it-IT" sz="1200" b="1" dirty="0">
                <a:latin typeface="Arial" pitchFamily="34" charset="0"/>
                <a:cs typeface="Arial" pitchFamily="34" charset="0"/>
              </a:rPr>
              <a:t>la compilazione della scheda di iscrizione scaricabile sul nostro </a:t>
            </a:r>
            <a:r>
              <a:rPr lang="it-IT" sz="1200" b="1" dirty="0" err="1">
                <a:latin typeface="Arial" pitchFamily="34" charset="0"/>
                <a:cs typeface="Arial" pitchFamily="34" charset="0"/>
              </a:rPr>
              <a:t>form</a:t>
            </a:r>
            <a:r>
              <a:rPr lang="it-IT" sz="1200" b="1" dirty="0">
                <a:latin typeface="Arial" pitchFamily="34" charset="0"/>
                <a:cs typeface="Arial" pitchFamily="34" charset="0"/>
              </a:rPr>
              <a:t> online.</a:t>
            </a:r>
            <a:endParaRPr lang="it-IT" sz="1200" dirty="0">
              <a:latin typeface="Arial" pitchFamily="34" charset="0"/>
              <a:cs typeface="Arial" pitchFamily="34" charset="0"/>
            </a:endParaRPr>
          </a:p>
          <a:p>
            <a:pPr marL="0" lvl="0" indent="0" algn="just">
              <a:spcBef>
                <a:spcPts val="0"/>
              </a:spcBef>
              <a:buNone/>
            </a:pPr>
            <a:r>
              <a:rPr lang="it-IT" sz="1200" dirty="0">
                <a:latin typeface="Arial" pitchFamily="34" charset="0"/>
                <a:cs typeface="Arial" pitchFamily="34" charset="0"/>
              </a:rPr>
              <a:t>     e l’invio della stessa, completa dell'elenco dei nominativi dei concorrenti </a:t>
            </a:r>
            <a:r>
              <a:rPr lang="it-IT" sz="1200" b="1" dirty="0">
                <a:latin typeface="Arial" pitchFamily="34" charset="0"/>
                <a:cs typeface="Arial" pitchFamily="34" charset="0"/>
              </a:rPr>
              <a:t>entro il 20/03/2023 </a:t>
            </a:r>
            <a:r>
              <a:rPr lang="it-IT" sz="1200" dirty="0">
                <a:latin typeface="Arial" pitchFamily="34" charset="0"/>
                <a:cs typeface="Arial" pitchFamily="34" charset="0"/>
              </a:rPr>
              <a:t>all'indirizzo </a:t>
            </a:r>
            <a:r>
              <a:rPr lang="it-IT" sz="1200" b="1" dirty="0">
                <a:latin typeface="Arial" pitchFamily="34" charset="0"/>
                <a:cs typeface="Arial" pitchFamily="34" charset="0"/>
                <a:hlinkClick r:id="rId2"/>
              </a:rPr>
              <a:t>unitreferrandina@yahoo.it</a:t>
            </a:r>
            <a:r>
              <a:rPr lang="it-IT" sz="1200" dirty="0">
                <a:latin typeface="Arial" pitchFamily="34" charset="0"/>
                <a:cs typeface="Arial" pitchFamily="34" charset="0"/>
              </a:rPr>
              <a:t> e p.c. </a:t>
            </a:r>
            <a:r>
              <a:rPr lang="it-IT" sz="1200" b="1" dirty="0">
                <a:latin typeface="Arial" pitchFamily="34" charset="0"/>
                <a:cs typeface="Arial" pitchFamily="34" charset="0"/>
                <a:hlinkClick r:id="rId3"/>
              </a:rPr>
              <a:t>masciulli.g@libero.it</a:t>
            </a:r>
            <a:endParaRPr lang="it-IT" sz="1200" dirty="0">
              <a:latin typeface="Arial" pitchFamily="34" charset="0"/>
              <a:cs typeface="Arial" pitchFamily="34" charset="0"/>
            </a:endParaRPr>
          </a:p>
          <a:p>
            <a:pPr marL="216000" indent="-216000" algn="just">
              <a:spcBef>
                <a:spcPts val="0"/>
              </a:spcBef>
            </a:pPr>
            <a:r>
              <a:rPr lang="it-IT" sz="1200" b="1" dirty="0">
                <a:latin typeface="Arial" pitchFamily="34" charset="0"/>
                <a:cs typeface="Arial" pitchFamily="34" charset="0"/>
              </a:rPr>
              <a:t>il versamento della quota di iscrizione </a:t>
            </a:r>
            <a:r>
              <a:rPr lang="it-IT" sz="1200" dirty="0">
                <a:latin typeface="Arial" pitchFamily="34" charset="0"/>
                <a:cs typeface="Arial" pitchFamily="34" charset="0"/>
              </a:rPr>
              <a:t>(pari a 10,00 € per ogni concorrente adulto e a 3,00 € per gli studenti della scuola secondaria di II grado), e l’invio della relativa ricevuta di versamento entro il 20/04/2023 all’indirizzo suindicato.</a:t>
            </a:r>
          </a:p>
        </p:txBody>
      </p:sp>
      <p:sp>
        <p:nvSpPr>
          <p:cNvPr id="5" name="Rettangolo 4"/>
          <p:cNvSpPr/>
          <p:nvPr/>
        </p:nvSpPr>
        <p:spPr>
          <a:xfrm>
            <a:off x="-24010" y="174357"/>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7" name="Freccia a destra 6">
            <a:hlinkClick r:id="rId4" action="ppaction://hlinksldjump"/>
          </p:cNvPr>
          <p:cNvSpPr/>
          <p:nvPr/>
        </p:nvSpPr>
        <p:spPr>
          <a:xfrm>
            <a:off x="9157025" y="6479628"/>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136705" y="2852936"/>
            <a:ext cx="9437521" cy="3570208"/>
          </a:xfrm>
          <a:prstGeom prst="rect">
            <a:avLst/>
          </a:prstGeom>
        </p:spPr>
        <p:txBody>
          <a:bodyPr wrap="square">
            <a:spAutoFit/>
          </a:bodyPr>
          <a:lstStyle/>
          <a:p>
            <a:pPr marL="171450" indent="-171450" algn="just">
              <a:buFont typeface="Arial" pitchFamily="34" charset="0"/>
              <a:buChar char="•"/>
            </a:pPr>
            <a:r>
              <a:rPr lang="it-IT" sz="1200" dirty="0">
                <a:latin typeface="Arial" pitchFamily="34" charset="0"/>
                <a:cs typeface="Arial" pitchFamily="34" charset="0"/>
              </a:rPr>
              <a:t>Non sono accettate in alcun caso le iscrizioni incomplete (in particolare, le ricevute di versamento della quota di iscrizione senza la scheda di iscrizione compilata).</a:t>
            </a:r>
          </a:p>
          <a:p>
            <a:pPr marL="171450" lvl="0" indent="-171450" algn="just">
              <a:spcBef>
                <a:spcPts val="0"/>
              </a:spcBef>
              <a:buFont typeface="Arial" pitchFamily="34" charset="0"/>
              <a:buChar char="•"/>
            </a:pPr>
            <a:r>
              <a:rPr lang="it-IT" sz="1200" dirty="0">
                <a:latin typeface="Arial" pitchFamily="34" charset="0"/>
                <a:cs typeface="Arial" pitchFamily="34" charset="0"/>
              </a:rPr>
              <a:t>Dopo l’invio della scheda di iscrizione attendere la conferma (via posta elettronica) dell'avvenuta regolare preiscrizione al Campionato. In caso di mancata conferma si prega di contattare la segreteria tramite i contatti indicati.</a:t>
            </a:r>
          </a:p>
          <a:p>
            <a:pPr marL="171450" lvl="0" indent="-171450" algn="just">
              <a:spcBef>
                <a:spcPts val="0"/>
              </a:spcBef>
              <a:buFont typeface="Arial" pitchFamily="34" charset="0"/>
              <a:buChar char="•"/>
            </a:pPr>
            <a:r>
              <a:rPr lang="it-IT" sz="1200" dirty="0">
                <a:latin typeface="Arial" pitchFamily="34" charset="0"/>
                <a:cs typeface="Arial" pitchFamily="34" charset="0"/>
              </a:rPr>
              <a:t>Dopo la scadenza del termine delle iscrizioni, non ne saranno accettate di nuove se non in casi eccezionali per intercorsi accordi con la segreteria del Campionato solo dopo la verifica dei posti disponibili nella propria categoria di appartenenza.</a:t>
            </a:r>
          </a:p>
          <a:p>
            <a:pPr marL="171450" lvl="0" indent="-171450" algn="just">
              <a:spcBef>
                <a:spcPts val="0"/>
              </a:spcBef>
              <a:buFont typeface="Arial" pitchFamily="34" charset="0"/>
              <a:buChar char="•"/>
            </a:pPr>
            <a:r>
              <a:rPr lang="it-IT" sz="1200" dirty="0">
                <a:latin typeface="Arial" pitchFamily="34" charset="0"/>
                <a:cs typeface="Arial" pitchFamily="34" charset="0"/>
              </a:rPr>
              <a:t>Entro il termine delle iscrizioni potranno essere richieste correzioni di errori dei nominativi e/o delle categorie di iscrizioni già registrate. Eventuali segnalazioni di casi particolari – diversi dalle correzioni di cui sopra – dovranno essere tempestivamente comunicate alla segreteria.</a:t>
            </a:r>
          </a:p>
          <a:p>
            <a:pPr algn="just">
              <a:spcBef>
                <a:spcPts val="1200"/>
              </a:spcBef>
            </a:pPr>
            <a:r>
              <a:rPr lang="it-IT" sz="1300" b="1" dirty="0">
                <a:latin typeface="Arial" pitchFamily="34" charset="0"/>
                <a:cs typeface="Arial" pitchFamily="34" charset="0"/>
              </a:rPr>
              <a:t>      6.   QUOTA DI ISCRIZIONE</a:t>
            </a:r>
          </a:p>
          <a:p>
            <a:pPr algn="just"/>
            <a:r>
              <a:rPr lang="it-IT" sz="1200" dirty="0">
                <a:latin typeface="Arial" pitchFamily="34" charset="0"/>
                <a:cs typeface="Arial" pitchFamily="34" charset="0"/>
              </a:rPr>
              <a:t>Ciascuna </a:t>
            </a:r>
            <a:r>
              <a:rPr lang="it-IT" sz="1200" dirty="0" err="1">
                <a:latin typeface="Arial" pitchFamily="34" charset="0"/>
                <a:cs typeface="Arial" pitchFamily="34" charset="0"/>
              </a:rPr>
              <a:t>Unitre</a:t>
            </a:r>
            <a:r>
              <a:rPr lang="it-IT" sz="1200" dirty="0">
                <a:latin typeface="Arial" pitchFamily="34" charset="0"/>
                <a:cs typeface="Arial" pitchFamily="34" charset="0"/>
              </a:rPr>
              <a:t> verserà 10,00 € per ogni concorrente e ciascuna scuola secondaria di II grado 3,00 € per ogni studente a mezzo di un unico bonifico bancario; L’IBAN sarà comunicato dalla nostra segreteria in seguito alla ricezione della domanda di iscrizione. </a:t>
            </a:r>
          </a:p>
          <a:p>
            <a:pPr algn="just"/>
            <a:r>
              <a:rPr lang="it-IT" sz="1200" dirty="0">
                <a:latin typeface="Arial" pitchFamily="34" charset="0"/>
                <a:cs typeface="Arial" pitchFamily="34" charset="0"/>
              </a:rPr>
              <a:t>È necessario conservare la ricevuta dell'avvenuto versamento in quanto può essere richiesta dall'Amministrazione </a:t>
            </a:r>
            <a:r>
              <a:rPr lang="it-IT" sz="1200" dirty="0" err="1">
                <a:latin typeface="Arial" pitchFamily="34" charset="0"/>
                <a:cs typeface="Arial" pitchFamily="34" charset="0"/>
              </a:rPr>
              <a:t>dell’Unitre</a:t>
            </a:r>
            <a:r>
              <a:rPr lang="it-IT" sz="1200" dirty="0">
                <a:latin typeface="Arial" pitchFamily="34" charset="0"/>
                <a:cs typeface="Arial" pitchFamily="34" charset="0"/>
              </a:rPr>
              <a:t>.</a:t>
            </a:r>
          </a:p>
          <a:p>
            <a:pPr lvl="0" algn="just">
              <a:spcBef>
                <a:spcPts val="1200"/>
              </a:spcBef>
            </a:pPr>
            <a:r>
              <a:rPr lang="it-IT" sz="1300" b="1" dirty="0">
                <a:latin typeface="Arial" pitchFamily="34" charset="0"/>
                <a:cs typeface="Arial" pitchFamily="34" charset="0"/>
              </a:rPr>
              <a:t>     7.   SCADENZA DELLE ISCRIZIONI</a:t>
            </a:r>
          </a:p>
          <a:p>
            <a:pPr algn="just"/>
            <a:r>
              <a:rPr lang="it-IT" sz="1200" dirty="0">
                <a:latin typeface="Arial" pitchFamily="34" charset="0"/>
                <a:cs typeface="Arial" pitchFamily="34" charset="0"/>
              </a:rPr>
              <a:t>L'invio della scheda di iscrizione debitamente compilata</a:t>
            </a:r>
            <a:r>
              <a:rPr lang="it-IT" sz="1200" b="1" dirty="0">
                <a:latin typeface="Arial" pitchFamily="34" charset="0"/>
                <a:cs typeface="Arial" pitchFamily="34" charset="0"/>
              </a:rPr>
              <a:t> </a:t>
            </a:r>
            <a:r>
              <a:rPr lang="it-IT" sz="1200" dirty="0">
                <a:latin typeface="Arial" pitchFamily="34" charset="0"/>
                <a:cs typeface="Arial" pitchFamily="34" charset="0"/>
              </a:rPr>
              <a:t>deve essere effettuata entro e non oltre</a:t>
            </a:r>
            <a:r>
              <a:rPr lang="it-IT" sz="1200" b="1" dirty="0">
                <a:latin typeface="Arial" pitchFamily="34" charset="0"/>
                <a:cs typeface="Arial" pitchFamily="34" charset="0"/>
              </a:rPr>
              <a:t> lunedì 20 marzo 2023</a:t>
            </a:r>
            <a:r>
              <a:rPr lang="it-IT" sz="1200" dirty="0">
                <a:latin typeface="Arial" pitchFamily="34" charset="0"/>
                <a:cs typeface="Arial" pitchFamily="34" charset="0"/>
              </a:rPr>
              <a:t>. </a:t>
            </a:r>
          </a:p>
          <a:p>
            <a:pPr algn="just"/>
            <a:r>
              <a:rPr lang="it-IT" sz="1200" dirty="0">
                <a:latin typeface="Arial" pitchFamily="34" charset="0"/>
                <a:cs typeface="Arial" pitchFamily="34" charset="0"/>
              </a:rPr>
              <a:t>Eventuali deroghe saranno concesse sempre in accordo con la segreteria, e comunque non oltre il 20 aprile.</a:t>
            </a:r>
          </a:p>
          <a:p>
            <a:pPr algn="just"/>
            <a:r>
              <a:rPr lang="it-IT" sz="1200" dirty="0" err="1">
                <a:latin typeface="Arial" pitchFamily="34" charset="0"/>
                <a:cs typeface="Arial" pitchFamily="34" charset="0"/>
              </a:rPr>
              <a:t>l’Unitre</a:t>
            </a:r>
            <a:r>
              <a:rPr lang="it-IT" sz="1200" dirty="0">
                <a:latin typeface="Arial" pitchFamily="34" charset="0"/>
                <a:cs typeface="Arial" pitchFamily="34" charset="0"/>
              </a:rPr>
              <a:t> di Ferrandina si riserva di bloccare le iscrizioni prima del 20 marzo 2023 qualora lo ritenga opportuno.</a:t>
            </a:r>
          </a:p>
        </p:txBody>
      </p:sp>
      <p:graphicFrame>
        <p:nvGraphicFramePr>
          <p:cNvPr id="4" name="Oggetto 3">
            <a:extLst>
              <a:ext uri="{FF2B5EF4-FFF2-40B4-BE49-F238E27FC236}">
                <a16:creationId xmlns:a16="http://schemas.microsoft.com/office/drawing/2014/main" id="{84CB0704-87F7-5A26-0B51-DEC795548B78}"/>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5" imgW="18165938" imgH="25679337" progId="Acrobat.Document.DC">
                  <p:embed/>
                </p:oleObj>
              </mc:Choice>
              <mc:Fallback>
                <p:oleObj name="Acrobat Document" r:id="rId5"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6"/>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3183313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2480" y="3054632"/>
            <a:ext cx="9437521" cy="3154710"/>
          </a:xfrm>
          <a:prstGeom prst="rect">
            <a:avLst/>
          </a:prstGeom>
        </p:spPr>
        <p:txBody>
          <a:bodyPr wrap="square">
            <a:spAutoFit/>
          </a:bodyPr>
          <a:lstStyle/>
          <a:p>
            <a:pPr algn="just">
              <a:spcBef>
                <a:spcPts val="1200"/>
              </a:spcBef>
            </a:pPr>
            <a:r>
              <a:rPr lang="it-IT" sz="1300" b="1" dirty="0">
                <a:latin typeface="Arial" pitchFamily="34" charset="0"/>
                <a:cs typeface="Arial" pitchFamily="34" charset="0"/>
              </a:rPr>
              <a:t>       9.   CLASSIFICHE</a:t>
            </a:r>
          </a:p>
          <a:p>
            <a:pPr algn="just"/>
            <a:r>
              <a:rPr lang="it-IT" sz="1300" dirty="0">
                <a:latin typeface="Arial" pitchFamily="34" charset="0"/>
                <a:cs typeface="Arial" pitchFamily="34" charset="0"/>
              </a:rPr>
              <a:t>La commissione giudicatrice correggerà i fogli risposte  e, nella serata dello stesso 20 maggio, comunicherà  i  nominativi  dei  primi  tre </a:t>
            </a:r>
            <a:r>
              <a:rPr lang="it-IT" sz="1300" dirty="0">
                <a:solidFill>
                  <a:prstClr val="black"/>
                </a:solidFill>
                <a:latin typeface="Arial" pitchFamily="34" charset="0"/>
                <a:cs typeface="Arial" pitchFamily="34" charset="0"/>
              </a:rPr>
              <a:t>classificati per ogni categoria </a:t>
            </a:r>
            <a:r>
              <a:rPr lang="it-IT" sz="1300" dirty="0">
                <a:latin typeface="Arial" pitchFamily="34" charset="0"/>
                <a:cs typeface="Arial" pitchFamily="34" charset="0"/>
              </a:rPr>
              <a:t>presso la Sala Convegni dell’ex Monastero di Santa Chiara a Ferrandina. </a:t>
            </a:r>
          </a:p>
          <a:p>
            <a:pPr algn="just"/>
            <a:r>
              <a:rPr lang="it-IT" sz="1300" dirty="0">
                <a:latin typeface="Arial" pitchFamily="34" charset="0"/>
                <a:cs typeface="Arial" pitchFamily="34" charset="0"/>
              </a:rPr>
              <a:t>Tutti gli altri concorrenti saranno classificati al quarto posto, a pari merito.</a:t>
            </a:r>
          </a:p>
          <a:p>
            <a:pPr algn="just">
              <a:spcBef>
                <a:spcPts val="1800"/>
              </a:spcBef>
            </a:pPr>
            <a:r>
              <a:rPr lang="it-IT" sz="1300" b="1" dirty="0">
                <a:latin typeface="Arial" pitchFamily="34" charset="0"/>
                <a:cs typeface="Arial" pitchFamily="34" charset="0"/>
              </a:rPr>
              <a:t>     10.  PREMI</a:t>
            </a:r>
          </a:p>
          <a:p>
            <a:pPr algn="just"/>
            <a:r>
              <a:rPr lang="it-IT" sz="1300" dirty="0">
                <a:latin typeface="Arial" pitchFamily="34" charset="0"/>
                <a:cs typeface="Arial" pitchFamily="34" charset="0"/>
              </a:rPr>
              <a:t>Per ciascuna categoria sono previsti i seguenti premi:	</a:t>
            </a:r>
          </a:p>
          <a:p>
            <a:pPr algn="just"/>
            <a:r>
              <a:rPr lang="it-IT" sz="1300" b="1" dirty="0">
                <a:latin typeface="Arial" pitchFamily="34" charset="0"/>
                <a:cs typeface="Arial" pitchFamily="34" charset="0"/>
              </a:rPr>
              <a:t>1° classificato </a:t>
            </a:r>
            <a:r>
              <a:rPr lang="it-IT" sz="1300" dirty="0">
                <a:latin typeface="Arial" pitchFamily="34" charset="0"/>
                <a:cs typeface="Arial" pitchFamily="34" charset="0"/>
              </a:rPr>
              <a:t>–	Attestato e libro;</a:t>
            </a:r>
          </a:p>
          <a:p>
            <a:pPr algn="just"/>
            <a:r>
              <a:rPr lang="it-IT" sz="1300" b="1" dirty="0">
                <a:latin typeface="Arial" pitchFamily="34" charset="0"/>
                <a:cs typeface="Arial" pitchFamily="34" charset="0"/>
              </a:rPr>
              <a:t>2° classificato </a:t>
            </a:r>
            <a:r>
              <a:rPr lang="it-IT" sz="1300" dirty="0">
                <a:latin typeface="Arial" pitchFamily="34" charset="0"/>
                <a:cs typeface="Arial" pitchFamily="34" charset="0"/>
              </a:rPr>
              <a:t>-        	Attestato e libro;</a:t>
            </a:r>
          </a:p>
          <a:p>
            <a:pPr algn="just"/>
            <a:r>
              <a:rPr lang="it-IT" sz="1300" b="1" dirty="0">
                <a:latin typeface="Arial" pitchFamily="34" charset="0"/>
                <a:cs typeface="Arial" pitchFamily="34" charset="0"/>
              </a:rPr>
              <a:t>3° classificato </a:t>
            </a:r>
            <a:r>
              <a:rPr lang="it-IT" sz="1300" dirty="0">
                <a:latin typeface="Arial" pitchFamily="34" charset="0"/>
                <a:cs typeface="Arial" pitchFamily="34" charset="0"/>
              </a:rPr>
              <a:t>-        	attestato e libro;</a:t>
            </a:r>
          </a:p>
          <a:p>
            <a:pPr algn="just"/>
            <a:r>
              <a:rPr lang="it-IT" sz="1300" b="1" dirty="0">
                <a:latin typeface="Arial" pitchFamily="34" charset="0"/>
                <a:cs typeface="Arial" pitchFamily="34" charset="0"/>
              </a:rPr>
              <a:t>Tutti i partecipanti - 	</a:t>
            </a:r>
            <a:r>
              <a:rPr lang="it-IT" sz="1300" dirty="0">
                <a:latin typeface="Arial" pitchFamily="34" charset="0"/>
                <a:cs typeface="Arial" pitchFamily="34" charset="0"/>
              </a:rPr>
              <a:t>Attestato</a:t>
            </a:r>
            <a:endParaRPr lang="it-IT" sz="1300" b="1" dirty="0">
              <a:latin typeface="Arial" pitchFamily="34" charset="0"/>
              <a:cs typeface="Arial" pitchFamily="34" charset="0"/>
            </a:endParaRPr>
          </a:p>
          <a:p>
            <a:pPr marL="0" lvl="1" algn="just">
              <a:spcBef>
                <a:spcPts val="1800"/>
              </a:spcBef>
            </a:pPr>
            <a:r>
              <a:rPr lang="it-IT" sz="1300" b="1" dirty="0">
                <a:latin typeface="Arial" pitchFamily="34" charset="0"/>
                <a:cs typeface="Arial" pitchFamily="34" charset="0"/>
              </a:rPr>
              <a:t>     11.   NORME ANTICOVID</a:t>
            </a:r>
          </a:p>
          <a:p>
            <a:pPr marL="0" indent="0" algn="just">
              <a:buNone/>
            </a:pPr>
            <a:r>
              <a:rPr lang="it-IT" sz="1300" dirty="0">
                <a:latin typeface="Arial" pitchFamily="34" charset="0"/>
                <a:cs typeface="Arial" pitchFamily="34" charset="0"/>
              </a:rPr>
              <a:t>Si consiglia di partecipare al campionato muniti di mascherina. </a:t>
            </a:r>
          </a:p>
          <a:p>
            <a:pPr marL="0" indent="0" algn="just">
              <a:buNone/>
            </a:pPr>
            <a:r>
              <a:rPr lang="it-IT" sz="1300" dirty="0">
                <a:latin typeface="Arial" pitchFamily="34" charset="0"/>
                <a:cs typeface="Arial" pitchFamily="34" charset="0"/>
              </a:rPr>
              <a:t>Saranno, comunque, applicate le norme in vigore al momento.</a:t>
            </a:r>
          </a:p>
        </p:txBody>
      </p:sp>
      <p:sp>
        <p:nvSpPr>
          <p:cNvPr id="3" name="Segnaposto contenuto 2"/>
          <p:cNvSpPr>
            <a:spLocks noGrp="1"/>
          </p:cNvSpPr>
          <p:nvPr>
            <p:ph idx="1"/>
          </p:nvPr>
        </p:nvSpPr>
        <p:spPr>
          <a:xfrm>
            <a:off x="2072680" y="-1"/>
            <a:ext cx="7500300" cy="2800767"/>
          </a:xfrm>
        </p:spPr>
        <p:txBody>
          <a:bodyPr rIns="126000">
            <a:noAutofit/>
          </a:bodyPr>
          <a:lstStyle/>
          <a:p>
            <a:pPr marL="0" indent="0" algn="just">
              <a:spcBef>
                <a:spcPts val="1200"/>
              </a:spcBef>
              <a:buNone/>
            </a:pPr>
            <a:endParaRPr lang="it-IT" sz="100" b="1" dirty="0">
              <a:latin typeface="Arial" pitchFamily="34" charset="0"/>
              <a:cs typeface="Arial" pitchFamily="34" charset="0"/>
            </a:endParaRPr>
          </a:p>
          <a:p>
            <a:pPr marL="0" indent="0" algn="just">
              <a:spcBef>
                <a:spcPts val="500"/>
              </a:spcBef>
              <a:buNone/>
            </a:pPr>
            <a:endParaRPr lang="it-IT" sz="1400" b="1" dirty="0">
              <a:latin typeface="Arial" pitchFamily="34" charset="0"/>
              <a:cs typeface="Arial" pitchFamily="34" charset="0"/>
            </a:endParaRPr>
          </a:p>
          <a:p>
            <a:pPr marL="0" indent="0" algn="just">
              <a:spcBef>
                <a:spcPts val="500"/>
              </a:spcBef>
              <a:buNone/>
            </a:pPr>
            <a:endParaRPr lang="it-IT" sz="1400" b="1" dirty="0">
              <a:latin typeface="Arial" pitchFamily="34" charset="0"/>
              <a:cs typeface="Arial" pitchFamily="34" charset="0"/>
            </a:endParaRPr>
          </a:p>
          <a:p>
            <a:pPr marL="0" indent="0" algn="just">
              <a:spcBef>
                <a:spcPts val="500"/>
              </a:spcBef>
              <a:buNone/>
            </a:pPr>
            <a:r>
              <a:rPr lang="it-IT" sz="1400" b="1" dirty="0">
                <a:latin typeface="Arial" pitchFamily="34" charset="0"/>
                <a:cs typeface="Arial" pitchFamily="34" charset="0"/>
              </a:rPr>
              <a:t>GARA</a:t>
            </a:r>
          </a:p>
          <a:p>
            <a:pPr marL="0" lvl="0" indent="0" algn="just">
              <a:spcBef>
                <a:spcPts val="900"/>
              </a:spcBef>
              <a:buNone/>
            </a:pPr>
            <a:r>
              <a:rPr lang="it-IT" sz="1300" b="1" dirty="0">
                <a:latin typeface="Arial" pitchFamily="34" charset="0"/>
                <a:cs typeface="Arial" pitchFamily="34" charset="0"/>
              </a:rPr>
              <a:t>     8.   MODALITÀ DI PARTECIPAZIONE</a:t>
            </a:r>
            <a:endParaRPr lang="it-IT" sz="1300" dirty="0">
              <a:latin typeface="Arial" pitchFamily="34" charset="0"/>
              <a:cs typeface="Arial" pitchFamily="34" charset="0"/>
            </a:endParaRPr>
          </a:p>
          <a:p>
            <a:pPr marL="0" indent="0" algn="just">
              <a:buNone/>
            </a:pPr>
            <a:r>
              <a:rPr lang="it-IT" sz="1300" dirty="0">
                <a:latin typeface="Arial" pitchFamily="34" charset="0"/>
                <a:cs typeface="Arial" pitchFamily="34" charset="0"/>
              </a:rPr>
              <a:t>La competizione si svolgerà a Ferrandina lunedì </a:t>
            </a:r>
            <a:r>
              <a:rPr lang="it-IT" sz="1300" b="1" dirty="0">
                <a:latin typeface="Arial" pitchFamily="34" charset="0"/>
                <a:cs typeface="Arial" pitchFamily="34" charset="0"/>
              </a:rPr>
              <a:t>15 maggio 2023 </a:t>
            </a:r>
            <a:r>
              <a:rPr lang="it-IT" sz="1300" dirty="0">
                <a:latin typeface="Arial" pitchFamily="34" charset="0"/>
                <a:cs typeface="Arial" pitchFamily="34" charset="0"/>
              </a:rPr>
              <a:t>(eliminatorie per la scuola secondaria di I grado) e sabato </a:t>
            </a:r>
            <a:r>
              <a:rPr lang="it-IT" sz="1300" b="1" dirty="0">
                <a:latin typeface="Arial" pitchFamily="34" charset="0"/>
                <a:cs typeface="Arial" pitchFamily="34" charset="0"/>
              </a:rPr>
              <a:t>20 maggio 2023</a:t>
            </a:r>
            <a:r>
              <a:rPr lang="it-IT" sz="1300" dirty="0">
                <a:latin typeface="Arial" pitchFamily="34" charset="0"/>
                <a:cs typeface="Arial" pitchFamily="34" charset="0"/>
              </a:rPr>
              <a:t> nella sede </a:t>
            </a:r>
            <a:r>
              <a:rPr lang="it-IT" sz="1300" dirty="0" err="1">
                <a:latin typeface="Arial" pitchFamily="34" charset="0"/>
                <a:cs typeface="Arial" pitchFamily="34" charset="0"/>
              </a:rPr>
              <a:t>dell’Unitre</a:t>
            </a:r>
            <a:r>
              <a:rPr lang="it-IT" sz="1300" dirty="0">
                <a:latin typeface="Arial" pitchFamily="34" charset="0"/>
                <a:cs typeface="Arial" pitchFamily="34" charset="0"/>
              </a:rPr>
              <a:t> c/o Monastero Santa Chiara in Largo Palestro, 1. </a:t>
            </a:r>
          </a:p>
          <a:p>
            <a:pPr marL="0" indent="0" algn="just">
              <a:buNone/>
            </a:pPr>
            <a:r>
              <a:rPr lang="it-IT" sz="1300" dirty="0">
                <a:latin typeface="Arial" pitchFamily="34" charset="0"/>
                <a:cs typeface="Arial" pitchFamily="34" charset="0"/>
              </a:rPr>
              <a:t>Avrà inizio alle ore 10.00 con la consegna a ciascun concorrente, ognuno per la propria categoria di partecipazione, della copia dei testi insieme alla scheda per le risposte in plico chiuso.</a:t>
            </a:r>
          </a:p>
          <a:p>
            <a:pPr marL="0" indent="0" algn="just">
              <a:buNone/>
            </a:pPr>
            <a:r>
              <a:rPr lang="it-IT" sz="1300" dirty="0">
                <a:latin typeface="Arial" pitchFamily="34" charset="0"/>
                <a:cs typeface="Arial" pitchFamily="34" charset="0"/>
              </a:rPr>
              <a:t>Consegnate tutte le copie dei testi i concorrenti potranno aprire il plico ed avranno a disposizione 2 ore per risolvere individualmente i quesiti sotto la direzione di una commissione giudicatrice.</a:t>
            </a:r>
          </a:p>
          <a:p>
            <a:pPr marL="0" lvl="0" indent="0" algn="just">
              <a:spcBef>
                <a:spcPts val="1200"/>
              </a:spcBef>
              <a:buNone/>
            </a:pPr>
            <a:r>
              <a:rPr lang="it-IT" sz="1300" dirty="0">
                <a:latin typeface="Arial" pitchFamily="34" charset="0"/>
                <a:cs typeface="Arial" pitchFamily="34" charset="0"/>
              </a:rPr>
              <a:t> </a:t>
            </a:r>
            <a:r>
              <a:rPr lang="it-IT" sz="1300" b="1" dirty="0">
                <a:latin typeface="Arial" pitchFamily="34" charset="0"/>
                <a:cs typeface="Arial" pitchFamily="34" charset="0"/>
              </a:rPr>
              <a:t> </a:t>
            </a:r>
          </a:p>
        </p:txBody>
      </p:sp>
      <p:sp>
        <p:nvSpPr>
          <p:cNvPr id="5" name="Rettangolo 4"/>
          <p:cNvSpPr/>
          <p:nvPr/>
        </p:nvSpPr>
        <p:spPr>
          <a:xfrm>
            <a:off x="-24010" y="191551"/>
            <a:ext cx="9900472" cy="338554"/>
          </a:xfrm>
          <a:prstGeom prst="rect">
            <a:avLst/>
          </a:prstGeom>
        </p:spPr>
        <p:txBody>
          <a:bodyPr wrap="square">
            <a:spAutoFit/>
          </a:bodyPr>
          <a:lstStyle/>
          <a:p>
            <a:pPr algn="ctr"/>
            <a:r>
              <a:rPr lang="it-IT" sz="1600" b="1" u="sng" dirty="0">
                <a:solidFill>
                  <a:srgbClr val="222222"/>
                </a:solidFill>
                <a:latin typeface="Arial" pitchFamily="34" charset="0"/>
                <a:ea typeface="Calibri"/>
                <a:cs typeface="Arial" pitchFamily="34" charset="0"/>
              </a:rPr>
              <a:t>REGOLAMENTO</a:t>
            </a:r>
            <a:endParaRPr lang="it-IT" sz="1600" dirty="0">
              <a:latin typeface="Arial" pitchFamily="34" charset="0"/>
              <a:cs typeface="Arial" pitchFamily="34" charset="0"/>
            </a:endParaRPr>
          </a:p>
        </p:txBody>
      </p:sp>
      <p:sp>
        <p:nvSpPr>
          <p:cNvPr id="9" name="Freccia a destra 8">
            <a:hlinkClick r:id="rId3" action="ppaction://hlinksldjump"/>
            <a:extLst>
              <a:ext uri="{FF2B5EF4-FFF2-40B4-BE49-F238E27FC236}">
                <a16:creationId xmlns:a16="http://schemas.microsoft.com/office/drawing/2014/main" id="{99B4C7B6-BA4B-4244-BEA4-18E2534C864E}"/>
              </a:ext>
            </a:extLst>
          </p:cNvPr>
          <p:cNvSpPr/>
          <p:nvPr/>
        </p:nvSpPr>
        <p:spPr>
          <a:xfrm>
            <a:off x="9057456" y="6309320"/>
            <a:ext cx="417196" cy="242316"/>
          </a:xfrm>
          <a:prstGeom prst="rightArrow">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Oggetto 3">
            <a:extLst>
              <a:ext uri="{FF2B5EF4-FFF2-40B4-BE49-F238E27FC236}">
                <a16:creationId xmlns:a16="http://schemas.microsoft.com/office/drawing/2014/main" id="{1985FA4A-31B0-95F9-7792-AEDD282C9AE7}"/>
              </a:ext>
            </a:extLst>
          </p:cNvPr>
          <p:cNvGraphicFramePr>
            <a:graphicFrameLocks noChangeAspect="1"/>
          </p:cNvGraphicFramePr>
          <p:nvPr>
            <p:extLst>
              <p:ext uri="{D42A27DB-BD31-4B8C-83A1-F6EECF244321}">
                <p14:modId xmlns:p14="http://schemas.microsoft.com/office/powerpoint/2010/main" val="4170058936"/>
              </p:ext>
            </p:extLst>
          </p:nvPr>
        </p:nvGraphicFramePr>
        <p:xfrm>
          <a:off x="0" y="0"/>
          <a:ext cx="1924026" cy="2719329"/>
        </p:xfrm>
        <a:graphic>
          <a:graphicData uri="http://schemas.openxmlformats.org/presentationml/2006/ole">
            <mc:AlternateContent xmlns:mc="http://schemas.openxmlformats.org/markup-compatibility/2006">
              <mc:Choice xmlns:v="urn:schemas-microsoft-com:vml" Requires="v">
                <p:oleObj name="Acrobat Document" r:id="rId4" imgW="18165938" imgH="25679337" progId="Acrobat.Document.DC">
                  <p:embed/>
                </p:oleObj>
              </mc:Choice>
              <mc:Fallback>
                <p:oleObj name="Acrobat Document" r:id="rId4" imgW="18165938" imgH="25679337" progId="Acrobat.Document.DC">
                  <p:embed/>
                  <p:pic>
                    <p:nvPicPr>
                      <p:cNvPr id="11" name="Oggetto 10">
                        <a:extLst>
                          <a:ext uri="{FF2B5EF4-FFF2-40B4-BE49-F238E27FC236}">
                            <a16:creationId xmlns:a16="http://schemas.microsoft.com/office/drawing/2014/main" id="{6FC815C8-9128-F0EF-56BB-30A184D9320E}"/>
                          </a:ext>
                        </a:extLst>
                      </p:cNvPr>
                      <p:cNvPicPr/>
                      <p:nvPr/>
                    </p:nvPicPr>
                    <p:blipFill>
                      <a:blip r:embed="rId5"/>
                      <a:stretch>
                        <a:fillRect/>
                      </a:stretch>
                    </p:blipFill>
                    <p:spPr>
                      <a:xfrm>
                        <a:off x="0" y="0"/>
                        <a:ext cx="1924026" cy="2719329"/>
                      </a:xfrm>
                      <a:prstGeom prst="rect">
                        <a:avLst/>
                      </a:prstGeom>
                    </p:spPr>
                  </p:pic>
                </p:oleObj>
              </mc:Fallback>
            </mc:AlternateContent>
          </a:graphicData>
        </a:graphic>
      </p:graphicFrame>
    </p:spTree>
    <p:extLst>
      <p:ext uri="{BB962C8B-B14F-4D97-AF65-F5344CB8AC3E}">
        <p14:creationId xmlns:p14="http://schemas.microsoft.com/office/powerpoint/2010/main" val="130093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ema di Office">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13043</TotalTime>
  <Words>4603</Words>
  <Application>Microsoft Office PowerPoint</Application>
  <PresentationFormat>A4 (21x29,7 cm)</PresentationFormat>
  <Paragraphs>375</Paragraphs>
  <Slides>33</Slides>
  <Notes>14</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40" baseType="lpstr">
      <vt:lpstr>Arial</vt:lpstr>
      <vt:lpstr>Bangle</vt:lpstr>
      <vt:lpstr>Calibri</vt:lpstr>
      <vt:lpstr>Helvetica Neue</vt:lpstr>
      <vt:lpstr>Open Sans</vt:lpstr>
      <vt:lpstr>Tema di Office</vt:lpstr>
      <vt:lpstr>Acrobat Document</vt:lpstr>
      <vt:lpstr>Presentazione standard di PowerPoint</vt:lpstr>
      <vt:lpstr>Presentazione standard di PowerPoint</vt:lpstr>
      <vt:lpstr>INDOVINELLO DEL LUPO DELLA CAPRA E DEL CAVOLO</vt:lpstr>
      <vt:lpstr>I quadrati</vt:lpstr>
      <vt:lpstr>FINALITA’ DEL PROGETTO</vt:lpstr>
      <vt:lpstr>Gli anni dell’autista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FERRANDINA</vt:lpstr>
      <vt:lpstr>PANORAMA DEL CENTRO STORICO</vt:lpstr>
      <vt:lpstr>ROVINE DI UGGIANO</vt:lpstr>
      <vt:lpstr>Chiesa madre SANTA MARIA DELLA CROCE</vt:lpstr>
      <vt:lpstr>COMPLESSO MONASTICO DI SANTA CHIARA - PORTALE del CONVENTO  Il complesso ospita, tra l’altro,  il Museo della Civiltà Contadina - Mestieri antichi e  la sede della nostra Unitre </vt:lpstr>
      <vt:lpstr>CASE A SCHIERA</vt:lpstr>
      <vt:lpstr>CHIESA DI SAN DOMENICO</vt:lpstr>
      <vt:lpstr>CHIESA del CONVENTO di SAN DOMENICO</vt:lpstr>
      <vt:lpstr>CHIESA del CONVENTO di SAN FRANCESCO</vt:lpstr>
      <vt:lpstr>CHIESA DELL’ADDOLORATA</vt:lpstr>
      <vt:lpstr>Molte sono le cappelle extra moenia, alcune anche di origine bizantina, presenti non solo in masserie e casini:                 la cappella di Santa Maria della Consolazione, la cappella delle tre croci (zona panoramica) …… e il  SANTUARIO della MADONNA DEI MALI  chiesa rurale affrescata dal nostro concittadino PIETRO ANTONIO FERRO (pittore del 1600)</vt:lpstr>
      <vt:lpstr>PIAZZA PLEBISCITO e  PALAZZO COMUNALE</vt:lpstr>
      <vt:lpstr>… PALAZZO CANTORIO</vt:lpstr>
      <vt:lpstr>Molte masserie  nell’agro ferrandinese tra le quali  la MASSERIA LA PARATA </vt:lpstr>
      <vt:lpstr>IL TERRITORIO CIRCOSTANTE</vt:lpstr>
      <vt:lpstr>MATERA – Patrimonio Mondiale UNESCO dal 1993 e Capitale Europea della Cultura NEL 2019</vt:lpstr>
      <vt:lpstr>LA BASILCATA</vt:lpstr>
      <vt:lpstr>LINK UTILI</vt:lpstr>
      <vt:lpstr>Presentazione standard di PowerPoint</vt:lpstr>
      <vt:lpstr>LE PASSATE EDIZIONI: 2018-19</vt:lpstr>
      <vt:lpstr>LE PASSATE EDIZIONI: 2021 - 22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TERREMOTO: CONOSCERLO E DIFENDERSI</dc:title>
  <dc:creator>UTENTE</dc:creator>
  <cp:lastModifiedBy>UTENTE</cp:lastModifiedBy>
  <cp:revision>708</cp:revision>
  <dcterms:created xsi:type="dcterms:W3CDTF">2017-04-15T14:10:11Z</dcterms:created>
  <dcterms:modified xsi:type="dcterms:W3CDTF">2023-02-06T19:58:34Z</dcterms:modified>
</cp:coreProperties>
</file>